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9144000" cy="5143500" type="screen16x9"/>
  <p:notesSz cx="6858000" cy="9144000"/>
  <p:embeddedFontLst>
    <p:embeddedFont>
      <p:font typeface="Calibri" panose="020F0502020204030204" pitchFamily="34" charset="0"/>
      <p:regular r:id="rId44"/>
      <p:bold r:id="rId45"/>
      <p:italic r:id="rId46"/>
      <p:boldItalic r:id="rId47"/>
    </p:embeddedFont>
    <p:embeddedFont>
      <p:font typeface="Lato" panose="020B0604020202020204" charset="0"/>
      <p:regular r:id="rId48"/>
      <p:bold r:id="rId49"/>
      <p:italic r:id="rId50"/>
      <p:boldItalic r:id="rId51"/>
    </p:embeddedFont>
    <p:embeddedFont>
      <p:font typeface="Rockwell" panose="02060603020205020403" pitchFamily="18"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78"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s>
</file>

<file path=ppt/media/image1.png>
</file>

<file path=ppt/media/image10.png>
</file>

<file path=ppt/media/image11.png>
</file>

<file path=ppt/media/image2.png>
</file>

<file path=ppt/media/image3.png>
</file>

<file path=ppt/media/image4.jp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5e24a338dd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5e24a338dd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b4714713d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b4714713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145cadba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145cadb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afdaf4cba4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afdaf4cba4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An outline is the map of what you intend to discuss and why. What kind of research are you looking for? What type of lit review are you going to do? Will this mainly be theoretical, or are you interested in evaluating the evidence that has been collected on a particular topic so far? Think through different kinds of research methodologies that are commonly associated with your topic. Which will you focus on? Are there any that you absolutely want to exclude - for example, if I am really interested in Indigenous methods, will I completely exclude quantitative studies? What does that look like? Are there any drawbacks to excluding large swaths of available literature? Am I comfortable enough with a range of research methods to be able to sufficiently analyze and critique their results?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e24a338dd_1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5e24a338dd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e24a338dd_1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e24a338dd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Choose something of interest, but without too narrow a focus. Allow yourself permission and be open to tweaking and changing your mind as you go on. In fact, this will be a likely outcome as you dive deeper in to the literature and see different approaches.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e24a338dd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e24a338dd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644fbe98e6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644fbe98e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Try the easiest one first, take note of new concepts and words - your synonym list can come after you’ve done a preliminary search.</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3f9f9743d_2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3f9f9743d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5e24a338dd_1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e24a338dd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612b3c93d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612b3c93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5e24a338dd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5e24a338dd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dk2"/>
              </a:buClr>
              <a:buSzPts val="1800"/>
              <a:buFont typeface="Lato"/>
              <a:buChar char="●"/>
            </a:pPr>
            <a:r>
              <a:rPr lang="en" sz="1800">
                <a:solidFill>
                  <a:schemeClr val="dk2"/>
                </a:solidFill>
                <a:latin typeface="Lato"/>
                <a:ea typeface="Lato"/>
                <a:cs typeface="Lato"/>
                <a:sym typeface="Lato"/>
              </a:rPr>
              <a:t>Search Everything - child welfare representation Black</a:t>
            </a:r>
            <a:endParaRPr sz="1800">
              <a:solidFill>
                <a:schemeClr val="dk2"/>
              </a:solidFill>
              <a:latin typeface="Lato"/>
              <a:ea typeface="Lato"/>
              <a:cs typeface="Lato"/>
              <a:sym typeface="Lato"/>
            </a:endParaRPr>
          </a:p>
          <a:p>
            <a:pPr marL="457200" lvl="0" indent="-342900" algn="l" rtl="0">
              <a:lnSpc>
                <a:spcPct val="115000"/>
              </a:lnSpc>
              <a:spcBef>
                <a:spcPts val="0"/>
              </a:spcBef>
              <a:spcAft>
                <a:spcPts val="0"/>
              </a:spcAft>
              <a:buClr>
                <a:schemeClr val="dk2"/>
              </a:buClr>
              <a:buSzPts val="1800"/>
              <a:buFont typeface="Lato"/>
              <a:buChar char="●"/>
            </a:pPr>
            <a:r>
              <a:rPr lang="en" sz="1800">
                <a:solidFill>
                  <a:schemeClr val="dk2"/>
                </a:solidFill>
                <a:latin typeface="Lato"/>
                <a:ea typeface="Lato"/>
                <a:cs typeface="Lato"/>
                <a:sym typeface="Lato"/>
              </a:rPr>
              <a:t>Google Scholar - “child welfare” representation Black</a:t>
            </a:r>
            <a:endParaRPr sz="1800">
              <a:solidFill>
                <a:schemeClr val="dk2"/>
              </a:solidFill>
              <a:latin typeface="Lato"/>
              <a:ea typeface="Lato"/>
              <a:cs typeface="Lato"/>
              <a:sym typeface="Lato"/>
            </a:endParaRPr>
          </a:p>
          <a:p>
            <a:pPr marL="457200" lvl="0" indent="-342900" algn="l" rtl="0">
              <a:lnSpc>
                <a:spcPct val="115000"/>
              </a:lnSpc>
              <a:spcBef>
                <a:spcPts val="0"/>
              </a:spcBef>
              <a:spcAft>
                <a:spcPts val="0"/>
              </a:spcAft>
              <a:buClr>
                <a:schemeClr val="dk2"/>
              </a:buClr>
              <a:buSzPts val="1800"/>
              <a:buFont typeface="Lato"/>
              <a:buChar char="●"/>
            </a:pPr>
            <a:r>
              <a:rPr lang="en" sz="1800">
                <a:solidFill>
                  <a:schemeClr val="dk2"/>
                </a:solidFill>
                <a:latin typeface="Lato"/>
                <a:ea typeface="Lato"/>
                <a:cs typeface="Lato"/>
                <a:sym typeface="Lato"/>
              </a:rPr>
              <a:t>Specific Databases - Social Services Abstracts</a:t>
            </a:r>
            <a:endParaRPr sz="1800">
              <a:solidFill>
                <a:schemeClr val="dk2"/>
              </a:solidFill>
              <a:latin typeface="Lato"/>
              <a:ea typeface="Lato"/>
              <a:cs typeface="Lato"/>
              <a:sym typeface="Lato"/>
            </a:endParaRPr>
          </a:p>
          <a:p>
            <a:pPr marL="457200" lvl="0" indent="-342900" algn="l" rtl="0">
              <a:lnSpc>
                <a:spcPct val="115000"/>
              </a:lnSpc>
              <a:spcBef>
                <a:spcPts val="0"/>
              </a:spcBef>
              <a:spcAft>
                <a:spcPts val="0"/>
              </a:spcAft>
              <a:buClr>
                <a:schemeClr val="dk2"/>
              </a:buClr>
              <a:buSzPts val="1800"/>
              <a:buFont typeface="Lato"/>
              <a:buChar char="●"/>
            </a:pPr>
            <a:r>
              <a:rPr lang="en" sz="1800">
                <a:solidFill>
                  <a:schemeClr val="dk2"/>
                </a:solidFill>
                <a:latin typeface="Lato"/>
                <a:ea typeface="Lato"/>
                <a:cs typeface="Lato"/>
                <a:sym typeface="Lato"/>
              </a:rPr>
              <a:t>Specific Journals - Children and Youth Services Review - try Black children canada</a:t>
            </a:r>
            <a:endParaRPr sz="1800">
              <a:solidFill>
                <a:schemeClr val="dk2"/>
              </a:solidFill>
              <a:latin typeface="Lato"/>
              <a:ea typeface="Lato"/>
              <a:cs typeface="Lato"/>
              <a:sym typeface="Lato"/>
            </a:endParaRPr>
          </a:p>
          <a:p>
            <a:pPr marL="457200" lvl="0" indent="-342900" algn="l" rtl="0">
              <a:lnSpc>
                <a:spcPct val="115000"/>
              </a:lnSpc>
              <a:spcBef>
                <a:spcPts val="0"/>
              </a:spcBef>
              <a:spcAft>
                <a:spcPts val="0"/>
              </a:spcAft>
              <a:buClr>
                <a:schemeClr val="dk2"/>
              </a:buClr>
              <a:buSzPts val="1800"/>
              <a:buFont typeface="Lato"/>
              <a:buChar char="●"/>
            </a:pPr>
            <a:r>
              <a:rPr lang="en" sz="1800">
                <a:solidFill>
                  <a:schemeClr val="dk2"/>
                </a:solidFill>
                <a:latin typeface="Lato"/>
                <a:ea typeface="Lato"/>
                <a:cs typeface="Lato"/>
                <a:sym typeface="Lato"/>
              </a:rPr>
              <a:t>Citation chasing</a:t>
            </a:r>
            <a:endParaRPr sz="1800">
              <a:solidFill>
                <a:schemeClr val="dk2"/>
              </a:solidFill>
              <a:latin typeface="Lato"/>
              <a:ea typeface="Lato"/>
              <a:cs typeface="Lato"/>
              <a:sym typeface="Lato"/>
            </a:endParaRPr>
          </a:p>
          <a:p>
            <a:pPr marL="457200" lvl="0" indent="-342900" algn="l" rtl="0">
              <a:lnSpc>
                <a:spcPct val="115000"/>
              </a:lnSpc>
              <a:spcBef>
                <a:spcPts val="0"/>
              </a:spcBef>
              <a:spcAft>
                <a:spcPts val="0"/>
              </a:spcAft>
              <a:buClr>
                <a:schemeClr val="dk2"/>
              </a:buClr>
              <a:buSzPts val="1800"/>
              <a:buFont typeface="Lato"/>
              <a:buChar char="●"/>
            </a:pPr>
            <a:r>
              <a:rPr lang="en" sz="1800">
                <a:solidFill>
                  <a:schemeClr val="dk2"/>
                </a:solidFill>
                <a:latin typeface="Lato"/>
                <a:ea typeface="Lato"/>
                <a:cs typeface="Lato"/>
                <a:sym typeface="Lato"/>
              </a:rPr>
              <a:t>All of the above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3f9f9743d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3f9f9743d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6145cadba4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6145cadba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5e24a338dd_1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5e24a338dd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5e24a338dd_1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5e24a338dd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6145cadba4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6145cadba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a3f9f9743d_2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a3f9f9743d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a3f9f9743d_2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a3f9f9743d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you need more citations… try the snowball method</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a3f9f9743d_2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a3f9f9743d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5e24a338dd_1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5e24a338dd_1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badc0aada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badc0aad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6145cadba4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6145cadba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e24a338dd_1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e24a338dd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a3f9f9743d_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a3f9f9743d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5e24a338dd_1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5e24a338dd_1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5267fb1c0c_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5267fb1c0c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5267fb1c0c_4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5267fb1c0c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5e24a338dd_1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0" name="Google Shape;310;g5e24a338dd_10_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5e24a338dd_10_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6" name="Google Shape;316;g5e24a338dd_10_3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60f5d3f99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60f5d3f99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are a LOT of different kinds of literature reviews. [explain framework: SEARCH APPRAISAL SYNTHESIS ANALYSIS] - these are components of ALL lit reviews, there are just different levels of intensity to each one.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5267fb1c0c_5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5267fb1c0c_5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60f5d3f994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60f5d3f994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All literature reviews seek to accomplish these tasks, but not all lit reviews are the same, and different kinds will seek to accomplish these goals to varying degrees.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611faa004f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611faa004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611faa004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611faa0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afdaf4cb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afdaf4cb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5e24a338d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5e24a338d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 why do we do literature reviews? It’s helpful to keep these goals in mind.</a:t>
            </a:r>
            <a:endParaRPr/>
          </a:p>
          <a:p>
            <a:pPr marL="0" lvl="0" indent="0" algn="l" rtl="0">
              <a:spcBef>
                <a:spcPts val="0"/>
              </a:spcBef>
              <a:spcAft>
                <a:spcPts val="0"/>
              </a:spcAft>
              <a:buNone/>
            </a:pPr>
            <a:endParaRPr/>
          </a:p>
          <a:p>
            <a:pPr marL="0" lvl="0" indent="0" algn="l" rtl="0">
              <a:spcBef>
                <a:spcPts val="0"/>
              </a:spcBef>
              <a:spcAft>
                <a:spcPts val="0"/>
              </a:spcAft>
              <a:buNone/>
            </a:pPr>
            <a:r>
              <a:rPr lang="en"/>
              <a:t>When we are able to answer these questions, we are better able to grasp the ways in which we will contribute to the scholarship in our field. </a:t>
            </a:r>
            <a:endParaRPr/>
          </a:p>
          <a:p>
            <a:pPr marL="0" lvl="0" indent="0" algn="l" rtl="0">
              <a:spcBef>
                <a:spcPts val="0"/>
              </a:spcBef>
              <a:spcAft>
                <a:spcPts val="0"/>
              </a:spcAft>
              <a:buNone/>
            </a:pPr>
            <a:endParaRPr/>
          </a:p>
          <a:p>
            <a:pPr marL="0" lvl="0" indent="0" algn="l" rtl="0">
              <a:spcBef>
                <a:spcPts val="0"/>
              </a:spcBef>
              <a:spcAft>
                <a:spcPts val="0"/>
              </a:spcAft>
              <a:buNone/>
            </a:pPr>
            <a:r>
              <a:rPr lang="en"/>
              <a:t>Similarly, understanding the limitations of our own knowledge is key - how do you know what you don’t know?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afdaf4cba4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afdaf4cba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5e24a338dd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5e24a338dd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
              <a:t>Why is there an issue of o</a:t>
            </a:r>
            <a:r>
              <a:rPr lang="en">
                <a:solidFill>
                  <a:schemeClr val="dk1"/>
                </a:solidFill>
              </a:rPr>
              <a:t>verrepresentation in the child welfare system?</a:t>
            </a:r>
            <a:endParaRPr>
              <a:solidFill>
                <a:schemeClr val="dk1"/>
              </a:solidFill>
            </a:endParaRPr>
          </a:p>
          <a:p>
            <a:pPr marL="457200" lvl="0" indent="-298450" algn="l" rtl="0">
              <a:spcBef>
                <a:spcPts val="0"/>
              </a:spcBef>
              <a:spcAft>
                <a:spcPts val="0"/>
              </a:spcAft>
              <a:buSzPts val="1100"/>
              <a:buAutoNum type="arabicPeriod"/>
            </a:pPr>
            <a:r>
              <a:rPr lang="en"/>
              <a:t>Theoretical: how does critical race theory help to explore overrepresentation in the child welfare system?</a:t>
            </a:r>
            <a:endParaRPr/>
          </a:p>
          <a:p>
            <a:pPr marL="457200" lvl="0" indent="-298450" algn="l" rtl="0">
              <a:spcBef>
                <a:spcPts val="0"/>
              </a:spcBef>
              <a:spcAft>
                <a:spcPts val="0"/>
              </a:spcAft>
              <a:buSzPts val="1100"/>
              <a:buAutoNum type="arabicPeriod"/>
            </a:pPr>
            <a:r>
              <a:rPr lang="en"/>
              <a:t>How has participatory research been conducted to explore </a:t>
            </a:r>
            <a:r>
              <a:rPr lang="en">
                <a:solidFill>
                  <a:schemeClr val="dk1"/>
                </a:solidFill>
              </a:rPr>
              <a:t>overrepresentation in the child welfare system?</a:t>
            </a:r>
            <a:endParaRPr>
              <a:solidFill>
                <a:schemeClr val="dk1"/>
              </a:solidFill>
            </a:endParaRPr>
          </a:p>
          <a:p>
            <a:pPr marL="45720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63b7e3962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63b7e396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FFFF"/>
        </a:solidFill>
        <a:effectLst/>
      </p:bgPr>
    </p:bg>
    <p:spTree>
      <p:nvGrpSpPr>
        <p:cNvPr id="1"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0" y="-296575"/>
            <a:ext cx="3280400" cy="4345463"/>
          </a:xfrm>
          <a:prstGeom prst="rect">
            <a:avLst/>
          </a:prstGeom>
          <a:noFill/>
          <a:ln>
            <a:noFill/>
          </a:ln>
        </p:spPr>
      </p:pic>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3">
            <a:alphaModFix/>
          </a:blip>
          <a:stretch>
            <a:fillRect/>
          </a:stretch>
        </p:blipFill>
        <p:spPr>
          <a:xfrm>
            <a:off x="2872850" y="-98075"/>
            <a:ext cx="7855800" cy="5241576"/>
          </a:xfrm>
          <a:prstGeom prst="rect">
            <a:avLst/>
          </a:prstGeom>
          <a:noFill/>
          <a:ln>
            <a:noFill/>
          </a:ln>
        </p:spPr>
      </p:pic>
      <p:pic>
        <p:nvPicPr>
          <p:cNvPr id="14" name="Google Shape;14;p2"/>
          <p:cNvPicPr preferRelativeResize="0"/>
          <p:nvPr/>
        </p:nvPicPr>
        <p:blipFill>
          <a:blip r:embed="rId4">
            <a:alphaModFix/>
          </a:blip>
          <a:stretch>
            <a:fillRect/>
          </a:stretch>
        </p:blipFill>
        <p:spPr>
          <a:xfrm>
            <a:off x="762700" y="552175"/>
            <a:ext cx="5423675" cy="2321650"/>
          </a:xfrm>
          <a:prstGeom prst="rect">
            <a:avLst/>
          </a:prstGeom>
          <a:noFill/>
          <a:ln>
            <a:noFill/>
          </a:ln>
        </p:spPr>
      </p:pic>
      <p:sp>
        <p:nvSpPr>
          <p:cNvPr id="15" name="Google Shape;15;p2"/>
          <p:cNvSpPr txBox="1">
            <a:spLocks noGrp="1"/>
          </p:cNvSpPr>
          <p:nvPr>
            <p:ph type="ctrTitle"/>
          </p:nvPr>
        </p:nvSpPr>
        <p:spPr>
          <a:xfrm>
            <a:off x="997975" y="42375"/>
            <a:ext cx="5299200" cy="2052600"/>
          </a:xfrm>
          <a:prstGeom prst="rect">
            <a:avLst/>
          </a:prstGeom>
        </p:spPr>
        <p:txBody>
          <a:bodyPr spcFirstLastPara="1" wrap="square" lIns="91425" tIns="91425" rIns="91425" bIns="91425" anchor="b" anchorCtr="0">
            <a:noAutofit/>
          </a:bodyPr>
          <a:lstStyle>
            <a:lvl1pPr lvl="0">
              <a:spcBef>
                <a:spcPts val="0"/>
              </a:spcBef>
              <a:spcAft>
                <a:spcPts val="0"/>
              </a:spcAft>
              <a:buClr>
                <a:srgbClr val="FFFFFF"/>
              </a:buClr>
              <a:buSzPts val="4000"/>
              <a:buNone/>
              <a:defRPr sz="4000">
                <a:solidFill>
                  <a:srgbClr val="FFFFFF"/>
                </a:solidFill>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997975" y="2131925"/>
            <a:ext cx="85206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FFFFFF"/>
              </a:buClr>
              <a:buSzPts val="2400"/>
              <a:buNone/>
              <a:defRPr sz="2400">
                <a:solidFill>
                  <a:srgbClr val="FFFFFF"/>
                </a:solidFill>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2" name="Google Shape;52;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3" name="Google Shape;53;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6"/>
        <p:cNvGrpSpPr/>
        <p:nvPr/>
      </p:nvGrpSpPr>
      <p:grpSpPr>
        <a:xfrm>
          <a:off x="0" y="0"/>
          <a:ext cx="0" cy="0"/>
          <a:chOff x="0" y="0"/>
          <a:chExt cx="0" cy="0"/>
        </a:xfrm>
      </p:grpSpPr>
      <p:grpSp>
        <p:nvGrpSpPr>
          <p:cNvPr id="57" name="Google Shape;57;p13"/>
          <p:cNvGrpSpPr/>
          <p:nvPr/>
        </p:nvGrpSpPr>
        <p:grpSpPr>
          <a:xfrm>
            <a:off x="-313135" y="0"/>
            <a:ext cx="9438086" cy="5139928"/>
            <a:chOff x="-417513" y="0"/>
            <a:chExt cx="12584114" cy="6853238"/>
          </a:xfrm>
        </p:grpSpPr>
        <p:sp>
          <p:nvSpPr>
            <p:cNvPr id="58" name="Google Shape;58;p13"/>
            <p:cNvSpPr/>
            <p:nvPr/>
          </p:nvSpPr>
          <p:spPr>
            <a:xfrm>
              <a:off x="1306513" y="0"/>
              <a:ext cx="3862388" cy="6843713"/>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59" name="Google Shape;59;p13"/>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0" name="Google Shape;60;p13"/>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1" name="Google Shape;61;p13"/>
            <p:cNvSpPr/>
            <p:nvPr/>
          </p:nvSpPr>
          <p:spPr>
            <a:xfrm>
              <a:off x="1120775" y="0"/>
              <a:ext cx="3676650" cy="6843713"/>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2" name="Google Shape;62;p13"/>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3" name="Google Shape;63;p13"/>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4" name="Google Shape;64;p13"/>
            <p:cNvSpPr/>
            <p:nvPr/>
          </p:nvSpPr>
          <p:spPr>
            <a:xfrm>
              <a:off x="1001713" y="0"/>
              <a:ext cx="3621088" cy="6843713"/>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5" name="Google Shape;65;p13"/>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6" name="Google Shape;66;p13"/>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7" name="Google Shape;67;p13"/>
            <p:cNvSpPr/>
            <p:nvPr/>
          </p:nvSpPr>
          <p:spPr>
            <a:xfrm>
              <a:off x="1001713" y="0"/>
              <a:ext cx="3244850" cy="6843713"/>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8" name="Google Shape;68;p13"/>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69" name="Google Shape;69;p13"/>
            <p:cNvSpPr/>
            <p:nvPr/>
          </p:nvSpPr>
          <p:spPr>
            <a:xfrm>
              <a:off x="889000" y="0"/>
              <a:ext cx="3230563" cy="6843713"/>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0" name="Google Shape;70;p13"/>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1" name="Google Shape;71;p13"/>
            <p:cNvSpPr/>
            <p:nvPr/>
          </p:nvSpPr>
          <p:spPr>
            <a:xfrm>
              <a:off x="484188" y="0"/>
              <a:ext cx="3421063" cy="6843713"/>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2" name="Google Shape;72;p13"/>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3" name="Google Shape;73;p13"/>
            <p:cNvSpPr/>
            <p:nvPr/>
          </p:nvSpPr>
          <p:spPr>
            <a:xfrm>
              <a:off x="598488" y="0"/>
              <a:ext cx="2717800" cy="6843713"/>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4" name="Google Shape;74;p13"/>
            <p:cNvSpPr/>
            <p:nvPr/>
          </p:nvSpPr>
          <p:spPr>
            <a:xfrm>
              <a:off x="261938" y="0"/>
              <a:ext cx="2944813" cy="6843713"/>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dk1">
                  <a:alpha val="20000"/>
                </a:schemeClr>
              </a:solidFill>
              <a:prstDash val="lgDash"/>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5" name="Google Shape;75;p13"/>
            <p:cNvSpPr/>
            <p:nvPr/>
          </p:nvSpPr>
          <p:spPr>
            <a:xfrm>
              <a:off x="-417513" y="0"/>
              <a:ext cx="2403475" cy="6843713"/>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6" name="Google Shape;76;p13"/>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7" name="Google Shape;77;p13"/>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78" name="Google Shape;78;p13"/>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grpSp>
      <p:grpSp>
        <p:nvGrpSpPr>
          <p:cNvPr id="79" name="Google Shape;79;p13"/>
          <p:cNvGrpSpPr/>
          <p:nvPr/>
        </p:nvGrpSpPr>
        <p:grpSpPr>
          <a:xfrm>
            <a:off x="600108" y="1274692"/>
            <a:ext cx="2755857" cy="2602816"/>
            <a:chOff x="697883" y="1816768"/>
            <a:chExt cx="3674476" cy="3470421"/>
          </a:xfrm>
        </p:grpSpPr>
        <p:sp>
          <p:nvSpPr>
            <p:cNvPr id="80" name="Google Shape;80;p13"/>
            <p:cNvSpPr/>
            <p:nvPr/>
          </p:nvSpPr>
          <p:spPr>
            <a:xfrm>
              <a:off x="697883" y="1816768"/>
              <a:ext cx="3674476" cy="502920"/>
            </a:xfrm>
            <a:prstGeom prst="rect">
              <a:avLst/>
            </a:prstGeom>
            <a:solidFill>
              <a:schemeClr val="accent1"/>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81" name="Google Shape;81;p13"/>
            <p:cNvSpPr/>
            <p:nvPr/>
          </p:nvSpPr>
          <p:spPr>
            <a:xfrm rot="10800000">
              <a:off x="2380224" y="5014786"/>
              <a:ext cx="315988" cy="272403"/>
            </a:xfrm>
            <a:prstGeom prst="triangle">
              <a:avLst>
                <a:gd name="adj" fmla="val 50000"/>
              </a:avLst>
            </a:prstGeom>
            <a:solidFill>
              <a:schemeClr val="accent1"/>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82" name="Google Shape;82;p13"/>
            <p:cNvSpPr/>
            <p:nvPr/>
          </p:nvSpPr>
          <p:spPr>
            <a:xfrm>
              <a:off x="704075" y="2392840"/>
              <a:ext cx="3668284" cy="2624327"/>
            </a:xfrm>
            <a:prstGeom prst="rect">
              <a:avLst/>
            </a:prstGeom>
            <a:solidFill>
              <a:schemeClr val="accent1"/>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grpSp>
      <p:sp>
        <p:nvSpPr>
          <p:cNvPr id="83" name="Google Shape;83;p13"/>
          <p:cNvSpPr txBox="1">
            <a:spLocks noGrp="1"/>
          </p:cNvSpPr>
          <p:nvPr>
            <p:ph type="title"/>
          </p:nvPr>
        </p:nvSpPr>
        <p:spPr>
          <a:xfrm>
            <a:off x="666473" y="1762444"/>
            <a:ext cx="2624234" cy="1842331"/>
          </a:xfrm>
          <a:prstGeom prst="rect">
            <a:avLst/>
          </a:prstGeom>
          <a:noFill/>
          <a:ln>
            <a:noFill/>
          </a:ln>
        </p:spPr>
        <p:txBody>
          <a:bodyPr spcFirstLastPara="1" wrap="square" lIns="171450" tIns="171450" rIns="171450" bIns="171450" anchor="ctr" anchorCtr="0">
            <a:noAutofit/>
          </a:bodyPr>
          <a:lstStyle>
            <a:lvl1pPr lvl="0" algn="ctr">
              <a:lnSpc>
                <a:spcPct val="85000"/>
              </a:lnSpc>
              <a:spcBef>
                <a:spcPts val="0"/>
              </a:spcBef>
              <a:spcAft>
                <a:spcPts val="0"/>
              </a:spcAft>
              <a:buClr>
                <a:srgbClr val="FFFEFF"/>
              </a:buClr>
              <a:buSzPts val="3000"/>
              <a:buFont typeface="Calibri"/>
              <a:buNone/>
              <a:defRPr sz="1100">
                <a:solidFill>
                  <a:srgbClr val="FFFEFF"/>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84" name="Google Shape;84;p13"/>
          <p:cNvSpPr txBox="1">
            <a:spLocks noGrp="1"/>
          </p:cNvSpPr>
          <p:nvPr>
            <p:ph type="body" idx="1"/>
          </p:nvPr>
        </p:nvSpPr>
        <p:spPr>
          <a:xfrm>
            <a:off x="3838835" y="602389"/>
            <a:ext cx="4711405" cy="3936467"/>
          </a:xfrm>
          <a:prstGeom prst="rect">
            <a:avLst/>
          </a:prstGeom>
          <a:noFill/>
          <a:ln>
            <a:noFill/>
          </a:ln>
        </p:spPr>
        <p:txBody>
          <a:bodyPr spcFirstLastPara="1" wrap="square" lIns="68575" tIns="34275" rIns="68575" bIns="34275" anchor="ctr" anchorCtr="0">
            <a:noAutofit/>
          </a:bodyPr>
          <a:lstStyle>
            <a:lvl1pPr marL="457200" lvl="0" indent="-323850" algn="l">
              <a:lnSpc>
                <a:spcPct val="120000"/>
              </a:lnSpc>
              <a:spcBef>
                <a:spcPts val="800"/>
              </a:spcBef>
              <a:spcAft>
                <a:spcPts val="0"/>
              </a:spcAft>
              <a:buSzPts val="1500"/>
              <a:buChar char="▪"/>
              <a:defRPr sz="1100"/>
            </a:lvl1pPr>
            <a:lvl2pPr marL="914400" lvl="1" indent="-323850" algn="l">
              <a:lnSpc>
                <a:spcPct val="120000"/>
              </a:lnSpc>
              <a:spcBef>
                <a:spcPts val="400"/>
              </a:spcBef>
              <a:spcAft>
                <a:spcPts val="0"/>
              </a:spcAft>
              <a:buSzPts val="1500"/>
              <a:buChar char="▪"/>
              <a:defRPr sz="1100"/>
            </a:lvl2pPr>
            <a:lvl3pPr marL="1371600" lvl="2" indent="-323850" algn="l">
              <a:lnSpc>
                <a:spcPct val="120000"/>
              </a:lnSpc>
              <a:spcBef>
                <a:spcPts val="400"/>
              </a:spcBef>
              <a:spcAft>
                <a:spcPts val="0"/>
              </a:spcAft>
              <a:buSzPts val="1500"/>
              <a:buChar char="▪"/>
              <a:defRPr sz="1100"/>
            </a:lvl3pPr>
            <a:lvl4pPr marL="1828800" lvl="3" indent="-323850" algn="l">
              <a:lnSpc>
                <a:spcPct val="120000"/>
              </a:lnSpc>
              <a:spcBef>
                <a:spcPts val="400"/>
              </a:spcBef>
              <a:spcAft>
                <a:spcPts val="0"/>
              </a:spcAft>
              <a:buSzPts val="1500"/>
              <a:buChar char="▪"/>
              <a:defRPr sz="1100"/>
            </a:lvl4pPr>
            <a:lvl5pPr marL="2286000" lvl="4" indent="-323850" algn="l">
              <a:lnSpc>
                <a:spcPct val="120000"/>
              </a:lnSpc>
              <a:spcBef>
                <a:spcPts val="400"/>
              </a:spcBef>
              <a:spcAft>
                <a:spcPts val="0"/>
              </a:spcAft>
              <a:buSzPts val="1500"/>
              <a:buChar char="▪"/>
              <a:defRPr sz="1100"/>
            </a:lvl5pPr>
            <a:lvl6pPr marL="2743200" lvl="5" indent="-323850" algn="l">
              <a:lnSpc>
                <a:spcPct val="120000"/>
              </a:lnSpc>
              <a:spcBef>
                <a:spcPts val="400"/>
              </a:spcBef>
              <a:spcAft>
                <a:spcPts val="0"/>
              </a:spcAft>
              <a:buSzPts val="1500"/>
              <a:buChar char="▪"/>
              <a:defRPr sz="1100"/>
            </a:lvl6pPr>
            <a:lvl7pPr marL="3200400" lvl="6" indent="-323850" algn="l">
              <a:lnSpc>
                <a:spcPct val="120000"/>
              </a:lnSpc>
              <a:spcBef>
                <a:spcPts val="400"/>
              </a:spcBef>
              <a:spcAft>
                <a:spcPts val="0"/>
              </a:spcAft>
              <a:buSzPts val="1500"/>
              <a:buChar char="▪"/>
              <a:defRPr sz="1100"/>
            </a:lvl7pPr>
            <a:lvl8pPr marL="3657600" lvl="7" indent="-323850" algn="l">
              <a:lnSpc>
                <a:spcPct val="120000"/>
              </a:lnSpc>
              <a:spcBef>
                <a:spcPts val="400"/>
              </a:spcBef>
              <a:spcAft>
                <a:spcPts val="0"/>
              </a:spcAft>
              <a:buSzPts val="1500"/>
              <a:buChar char="▪"/>
              <a:defRPr sz="1100"/>
            </a:lvl8pPr>
            <a:lvl9pPr marL="4114800" lvl="8" indent="-323850" algn="l">
              <a:lnSpc>
                <a:spcPct val="120000"/>
              </a:lnSpc>
              <a:spcBef>
                <a:spcPts val="400"/>
              </a:spcBef>
              <a:spcAft>
                <a:spcPts val="0"/>
              </a:spcAft>
              <a:buSzPts val="1500"/>
              <a:buChar char="▪"/>
              <a:defRPr sz="1100"/>
            </a:lvl9pPr>
          </a:lstStyle>
          <a:p>
            <a:endParaRPr/>
          </a:p>
        </p:txBody>
      </p:sp>
      <p:sp>
        <p:nvSpPr>
          <p:cNvPr id="85" name="Google Shape;85;p13"/>
          <p:cNvSpPr txBox="1">
            <a:spLocks noGrp="1"/>
          </p:cNvSpPr>
          <p:nvPr>
            <p:ph type="dt" idx="10"/>
          </p:nvPr>
        </p:nvSpPr>
        <p:spPr>
          <a:xfrm>
            <a:off x="603504" y="240030"/>
            <a:ext cx="2743200" cy="240030"/>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sz="11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86" name="Google Shape;86;p13"/>
          <p:cNvSpPr txBox="1">
            <a:spLocks noGrp="1"/>
          </p:cNvSpPr>
          <p:nvPr>
            <p:ph type="ftr" idx="11"/>
          </p:nvPr>
        </p:nvSpPr>
        <p:spPr>
          <a:xfrm>
            <a:off x="603504" y="4670298"/>
            <a:ext cx="7941564" cy="240030"/>
          </a:xfrm>
          <a:prstGeom prst="rect">
            <a:avLst/>
          </a:prstGeom>
          <a:noFill/>
          <a:ln>
            <a:noFill/>
          </a:ln>
        </p:spPr>
        <p:txBody>
          <a:bodyPr spcFirstLastPara="1" wrap="square" lIns="68575" tIns="34275" rIns="68575" bIns="34275" anchor="ctr" anchorCtr="0">
            <a:noAutofit/>
          </a:bodyPr>
          <a:lstStyle>
            <a:lvl1pPr lvl="0" algn="r">
              <a:lnSpc>
                <a:spcPct val="100000"/>
              </a:lnSpc>
              <a:spcBef>
                <a:spcPts val="0"/>
              </a:spcBef>
              <a:spcAft>
                <a:spcPts val="0"/>
              </a:spcAft>
              <a:buSzPts val="1100"/>
              <a:buNone/>
              <a:defRPr sz="11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a:endParaRPr/>
          </a:p>
        </p:txBody>
      </p:sp>
      <p:sp>
        <p:nvSpPr>
          <p:cNvPr id="87" name="Google Shape;87;p13"/>
          <p:cNvSpPr txBox="1">
            <a:spLocks noGrp="1"/>
          </p:cNvSpPr>
          <p:nvPr>
            <p:ph type="sldNum" idx="12"/>
          </p:nvPr>
        </p:nvSpPr>
        <p:spPr>
          <a:xfrm>
            <a:off x="7852410" y="240030"/>
            <a:ext cx="685800" cy="24003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888888"/>
                </a:solidFill>
                <a:latin typeface="Rockwell"/>
                <a:ea typeface="Rockwell"/>
                <a:cs typeface="Rockwell"/>
                <a:sym typeface="Rockwel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888888"/>
                </a:solidFill>
                <a:latin typeface="Rockwell"/>
                <a:ea typeface="Rockwell"/>
                <a:cs typeface="Rockwell"/>
                <a:sym typeface="Rockwel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888888"/>
                </a:solidFill>
                <a:latin typeface="Rockwell"/>
                <a:ea typeface="Rockwell"/>
                <a:cs typeface="Rockwell"/>
                <a:sym typeface="Rockwel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888888"/>
                </a:solidFill>
                <a:latin typeface="Rockwell"/>
                <a:ea typeface="Rockwell"/>
                <a:cs typeface="Rockwell"/>
                <a:sym typeface="Rockwel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888888"/>
                </a:solidFill>
                <a:latin typeface="Rockwell"/>
                <a:ea typeface="Rockwell"/>
                <a:cs typeface="Rockwell"/>
                <a:sym typeface="Rockwel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888888"/>
                </a:solidFill>
                <a:latin typeface="Rockwell"/>
                <a:ea typeface="Rockwell"/>
                <a:cs typeface="Rockwell"/>
                <a:sym typeface="Rockwel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888888"/>
                </a:solidFill>
                <a:latin typeface="Rockwell"/>
                <a:ea typeface="Rockwell"/>
                <a:cs typeface="Rockwell"/>
                <a:sym typeface="Rockwel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888888"/>
                </a:solidFill>
                <a:latin typeface="Rockwell"/>
                <a:ea typeface="Rockwell"/>
                <a:cs typeface="Rockwell"/>
                <a:sym typeface="Rockwel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888888"/>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pic>
        <p:nvPicPr>
          <p:cNvPr id="21" name="Google Shape;21;p4"/>
          <p:cNvPicPr preferRelativeResize="0"/>
          <p:nvPr/>
        </p:nvPicPr>
        <p:blipFill>
          <a:blip r:embed="rId2">
            <a:alphaModFix amt="30000"/>
          </a:blip>
          <a:stretch>
            <a:fillRect/>
          </a:stretch>
        </p:blipFill>
        <p:spPr>
          <a:xfrm>
            <a:off x="3882928" y="351750"/>
            <a:ext cx="6656295" cy="5143500"/>
          </a:xfrm>
          <a:prstGeom prst="rect">
            <a:avLst/>
          </a:prstGeom>
          <a:noFill/>
          <a:ln>
            <a:noFill/>
          </a:ln>
        </p:spPr>
      </p:pic>
      <p:sp>
        <p:nvSpPr>
          <p:cNvPr id="22" name="Google Shape;22;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pic>
        <p:nvPicPr>
          <p:cNvPr id="33" name="Google Shape;33;p6"/>
          <p:cNvPicPr preferRelativeResize="0"/>
          <p:nvPr/>
        </p:nvPicPr>
        <p:blipFill>
          <a:blip r:embed="rId2">
            <a:alphaModFix amt="29000"/>
          </a:blip>
          <a:stretch>
            <a:fillRect/>
          </a:stretch>
        </p:blipFill>
        <p:spPr>
          <a:xfrm>
            <a:off x="5338950" y="-322000"/>
            <a:ext cx="3280400" cy="434546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 name="Google Shape;36;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7" name="Google Shape;37;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 name="Google Shape;44;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5" name="Google Shape;45;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6" name="Google Shape;4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9" name="Google Shape;49;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pic>
        <p:nvPicPr>
          <p:cNvPr id="8" name="Google Shape;8;p1"/>
          <p:cNvPicPr preferRelativeResize="0"/>
          <p:nvPr/>
        </p:nvPicPr>
        <p:blipFill>
          <a:blip r:embed="rId14">
            <a:alphaModFix/>
          </a:blip>
          <a:stretch>
            <a:fillRect/>
          </a:stretch>
        </p:blipFill>
        <p:spPr>
          <a:xfrm>
            <a:off x="241275" y="4438600"/>
            <a:ext cx="1853152" cy="473125"/>
          </a:xfrm>
          <a:prstGeom prst="rect">
            <a:avLst/>
          </a:prstGeom>
          <a:noFill/>
          <a:ln>
            <a:noFill/>
          </a:ln>
        </p:spPr>
      </p:pic>
      <p:pic>
        <p:nvPicPr>
          <p:cNvPr id="9" name="Google Shape;9;p1"/>
          <p:cNvPicPr preferRelativeResize="0"/>
          <p:nvPr/>
        </p:nvPicPr>
        <p:blipFill>
          <a:blip r:embed="rId15">
            <a:alphaModFix/>
          </a:blip>
          <a:stretch>
            <a:fillRect/>
          </a:stretch>
        </p:blipFill>
        <p:spPr>
          <a:xfrm>
            <a:off x="6966850" y="4753925"/>
            <a:ext cx="1955325" cy="1578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www-sciencedirect-com.ezproxy.lib.ryerson.ca/science/article/pii/S0190740920321344?via%3Dihub#b0335"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learn.library.ryerson.ca/"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docs.google.com/document/d/1nMq9Vui8h2PLjL5RPiGOF3uOCmq1p4CZDp6qpkOrRzI/edit"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hyperlink" Target="http://methods.sagepub.com.ezproxy.lib.ryerson.ca/"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hyperlink" Target="https://researchintegrityjournal.biomedcentral.com/articles/10.1186/s41073-019-0064-8/figures/1" TargetMode="External"/><Relationship Id="rId4" Type="http://schemas.openxmlformats.org/officeDocument/2006/relationships/hyperlink" Target="https://casp-uk.net/casp-tools-checklists/"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tandfonline-com.ezproxy.lib.ryerson.ca/doi/full/10.1080/10511253.2012.730617"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hyperlink" Target="http://ebookcentral.proquest.com.ezproxy.lib.ryerson.ca" TargetMode="External"/><Relationship Id="rId4" Type="http://schemas.openxmlformats.org/officeDocument/2006/relationships/hyperlink" Target="https://library.ryerson.ca/eresource/sage-research-methods/"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hyperlink" Target="http://guides.mclibrary.duke.edu/c.php?g=158155&amp;p=1035735" TargetMode="External"/><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8" Type="http://schemas.openxmlformats.org/officeDocument/2006/relationships/hyperlink" Target="https://casp-uk.net/casp-tools-checklists/" TargetMode="External"/><Relationship Id="rId13" Type="http://schemas.openxmlformats.org/officeDocument/2006/relationships/hyperlink" Target="https://sites.google.com/site/riskofbiastool/welcome/rob-2-0-tool/current-version-of-rob-2?authuser=0" TargetMode="External"/><Relationship Id="rId3" Type="http://schemas.openxmlformats.org/officeDocument/2006/relationships/hyperlink" Target="https://www.cochrane.org/" TargetMode="External"/><Relationship Id="rId7" Type="http://schemas.openxmlformats.org/officeDocument/2006/relationships/hyperlink" Target="http://prisma-statement.org/PRISMAStatement/FlowDiagram.aspx" TargetMode="External"/><Relationship Id="rId12" Type="http://schemas.openxmlformats.org/officeDocument/2006/relationships/hyperlink" Target="https://www.ncbi.nlm.nih.gov/pmc/articles/PMC4687950/" TargetMode="External"/><Relationship Id="rId2" Type="http://schemas.openxmlformats.org/officeDocument/2006/relationships/notesSlide" Target="../notesSlides/notesSlide39.xml"/><Relationship Id="rId1" Type="http://schemas.openxmlformats.org/officeDocument/2006/relationships/slideLayout" Target="../slideLayouts/slideLayout4.xml"/><Relationship Id="rId6" Type="http://schemas.openxmlformats.org/officeDocument/2006/relationships/hyperlink" Target="https://www.crd.york.ac.uk/prospero/#aboutpage" TargetMode="External"/><Relationship Id="rId11" Type="http://schemas.openxmlformats.org/officeDocument/2006/relationships/hyperlink" Target="https://amstar.ca/docs/AMSTAR-2.pdf" TargetMode="External"/><Relationship Id="rId5" Type="http://schemas.openxmlformats.org/officeDocument/2006/relationships/hyperlink" Target="https://www.crd.york.ac.uk/CRDWeb/" TargetMode="External"/><Relationship Id="rId10" Type="http://schemas.openxmlformats.org/officeDocument/2006/relationships/hyperlink" Target="http://mixedmethodsappraisaltoolpublic.pbworks.com/w/file/fetch/127916259/MMAT_2018_criteria-manual_2018-08-01_ENG.pdf" TargetMode="External"/><Relationship Id="rId4" Type="http://schemas.openxmlformats.org/officeDocument/2006/relationships/hyperlink" Target="https://campbellcollaboration.org/" TargetMode="External"/><Relationship Id="rId9" Type="http://schemas.openxmlformats.org/officeDocument/2006/relationships/hyperlink" Target="https://bestbets.org/links/BET-CA-worksheets.php"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ryerson.summon.serialssolutions.com/advanced#!/advanced" TargetMode="External"/><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www.ala.org/acrl/standards/ilframework#value"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ctrTitle"/>
          </p:nvPr>
        </p:nvSpPr>
        <p:spPr>
          <a:xfrm>
            <a:off x="997975" y="42375"/>
            <a:ext cx="52992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Literature Review</a:t>
            </a:r>
            <a:endParaRPr/>
          </a:p>
        </p:txBody>
      </p:sp>
      <p:sp>
        <p:nvSpPr>
          <p:cNvPr id="93" name="Google Shape;93;p14"/>
          <p:cNvSpPr txBox="1">
            <a:spLocks noGrp="1"/>
          </p:cNvSpPr>
          <p:nvPr>
            <p:ph type="subTitle" idx="1"/>
          </p:nvPr>
        </p:nvSpPr>
        <p:spPr>
          <a:xfrm>
            <a:off x="997975" y="2131925"/>
            <a:ext cx="85206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Jane Schmidt</a:t>
            </a:r>
            <a:endParaRPr sz="1400"/>
          </a:p>
          <a:p>
            <a:pPr marL="0" lvl="0" indent="0" algn="l" rtl="0">
              <a:spcBef>
                <a:spcPts val="0"/>
              </a:spcBef>
              <a:spcAft>
                <a:spcPts val="0"/>
              </a:spcAft>
              <a:buNone/>
            </a:pPr>
            <a:r>
              <a:rPr lang="en" sz="1400"/>
              <a:t>Faculty of Community Services Liaison Librarian</a:t>
            </a:r>
            <a:endParaRPr sz="1400"/>
          </a:p>
          <a:p>
            <a:pPr marL="0" lvl="0" indent="0" algn="l" rtl="0">
              <a:spcBef>
                <a:spcPts val="0"/>
              </a:spcBef>
              <a:spcAft>
                <a:spcPts val="0"/>
              </a:spcAft>
              <a:buNone/>
            </a:pP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literature review ...</a:t>
            </a:r>
            <a:endParaRPr/>
          </a:p>
        </p:txBody>
      </p:sp>
      <p:sp>
        <p:nvSpPr>
          <p:cNvPr id="148" name="Google Shape;148;p23"/>
          <p:cNvSpPr txBox="1">
            <a:spLocks noGrp="1"/>
          </p:cNvSpPr>
          <p:nvPr>
            <p:ph type="body" idx="1"/>
          </p:nvPr>
        </p:nvSpPr>
        <p:spPr>
          <a:xfrm>
            <a:off x="311700" y="863550"/>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SHOULD:</a:t>
            </a:r>
            <a:endParaRPr/>
          </a:p>
          <a:p>
            <a:pPr marL="457200" lvl="0" indent="-317500" algn="l" rtl="0">
              <a:spcBef>
                <a:spcPts val="1600"/>
              </a:spcBef>
              <a:spcAft>
                <a:spcPts val="0"/>
              </a:spcAft>
              <a:buSzPts val="1400"/>
              <a:buChar char="●"/>
            </a:pPr>
            <a:r>
              <a:rPr lang="en"/>
              <a:t>Have a clear focus on the research question</a:t>
            </a:r>
            <a:endParaRPr/>
          </a:p>
          <a:p>
            <a:pPr marL="457200" lvl="0" indent="-317500" algn="l" rtl="0">
              <a:spcBef>
                <a:spcPts val="0"/>
              </a:spcBef>
              <a:spcAft>
                <a:spcPts val="0"/>
              </a:spcAft>
              <a:buSzPts val="1400"/>
              <a:buChar char="●"/>
            </a:pPr>
            <a:r>
              <a:rPr lang="en"/>
              <a:t>Draw out the major themes, issues and concepts related to the question</a:t>
            </a:r>
            <a:endParaRPr/>
          </a:p>
          <a:p>
            <a:pPr marL="457200" lvl="0" indent="-317500" algn="l" rtl="0">
              <a:spcBef>
                <a:spcPts val="0"/>
              </a:spcBef>
              <a:spcAft>
                <a:spcPts val="0"/>
              </a:spcAft>
              <a:buSzPts val="1400"/>
              <a:buChar char="●"/>
            </a:pPr>
            <a:r>
              <a:rPr lang="en"/>
              <a:t>Connect these concepts/themes/issues seamlessly</a:t>
            </a:r>
            <a:endParaRPr/>
          </a:p>
          <a:p>
            <a:pPr marL="457200" lvl="0" indent="-317500" algn="l" rtl="0">
              <a:spcBef>
                <a:spcPts val="0"/>
              </a:spcBef>
              <a:spcAft>
                <a:spcPts val="0"/>
              </a:spcAft>
              <a:buSzPts val="1400"/>
              <a:buChar char="●"/>
            </a:pPr>
            <a:r>
              <a:rPr lang="en"/>
              <a:t>Reveal what is missing from the scholarship</a:t>
            </a:r>
            <a:endParaRPr/>
          </a:p>
        </p:txBody>
      </p:sp>
      <p:sp>
        <p:nvSpPr>
          <p:cNvPr id="149" name="Google Shape;149;p23"/>
          <p:cNvSpPr txBox="1">
            <a:spLocks noGrp="1"/>
          </p:cNvSpPr>
          <p:nvPr>
            <p:ph type="body" idx="2"/>
          </p:nvPr>
        </p:nvSpPr>
        <p:spPr>
          <a:xfrm>
            <a:off x="4662250" y="1216650"/>
            <a:ext cx="39999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SHOULD NOT:</a:t>
            </a:r>
            <a:endParaRPr/>
          </a:p>
          <a:p>
            <a:pPr marL="457200" lvl="0" indent="-317500" algn="l" rtl="0">
              <a:spcBef>
                <a:spcPts val="1600"/>
              </a:spcBef>
              <a:spcAft>
                <a:spcPts val="0"/>
              </a:spcAft>
              <a:buSzPts val="1400"/>
              <a:buChar char="●"/>
            </a:pPr>
            <a:r>
              <a:rPr lang="en"/>
              <a:t>Just list the findings of all the articles (Study A found X, Study B found Y)</a:t>
            </a:r>
            <a:endParaRPr/>
          </a:p>
          <a:p>
            <a:pPr marL="457200" lvl="0" indent="-317500" algn="l" rtl="0">
              <a:spcBef>
                <a:spcPts val="0"/>
              </a:spcBef>
              <a:spcAft>
                <a:spcPts val="0"/>
              </a:spcAft>
              <a:buSzPts val="1400"/>
              <a:buChar char="●"/>
            </a:pPr>
            <a:r>
              <a:rPr lang="en"/>
              <a:t>It should not read like a series of annotations - it is not an annotated bibliography</a:t>
            </a:r>
            <a:endParaRPr/>
          </a:p>
          <a:p>
            <a:pPr marL="457200" lvl="0" indent="0" algn="l" rtl="0">
              <a:spcBef>
                <a:spcPts val="1600"/>
              </a:spcBef>
              <a:spcAft>
                <a:spcPts val="1600"/>
              </a:spcAft>
              <a:buNone/>
            </a:pPr>
            <a:endParaRPr/>
          </a:p>
        </p:txBody>
      </p:sp>
      <p:sp>
        <p:nvSpPr>
          <p:cNvPr id="150" name="Google Shape;150;p23"/>
          <p:cNvSpPr txBox="1"/>
          <p:nvPr/>
        </p:nvSpPr>
        <p:spPr>
          <a:xfrm>
            <a:off x="4460925" y="4197750"/>
            <a:ext cx="4098900" cy="47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Source:  Andrew S. Denney &amp; Richard Tewksbury (2013) How to Write a Literature Review, </a:t>
            </a:r>
            <a:r>
              <a:rPr lang="en" sz="800" i="1"/>
              <a:t>Journal of Criminal Justice Education</a:t>
            </a:r>
            <a:r>
              <a:rPr lang="en" sz="800"/>
              <a:t>, 24:2, 218-234, DOI: 10.1080/10511253.2012.730617</a:t>
            </a:r>
            <a:endParaRPr sz="800"/>
          </a:p>
          <a:p>
            <a:pPr marL="0" lvl="0" indent="0" algn="l" rtl="0">
              <a:spcBef>
                <a:spcPts val="0"/>
              </a:spcBef>
              <a:spcAft>
                <a:spcPts val="0"/>
              </a:spcAft>
              <a:buNone/>
            </a:pPr>
            <a:endParaRPr sz="800"/>
          </a:p>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4"/>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Let’s look at an </a:t>
            </a:r>
            <a:r>
              <a:rPr lang="en" u="sng" dirty="0">
                <a:solidFill>
                  <a:schemeClr val="hlink"/>
                </a:solidFill>
                <a:hlinkClick r:id="rId3"/>
              </a:rPr>
              <a:t>example</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5"/>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Search</a:t>
            </a:r>
            <a:endParaRPr dirty="0"/>
          </a:p>
        </p:txBody>
      </p:sp>
      <p:sp>
        <p:nvSpPr>
          <p:cNvPr id="161" name="Google Shape;161;p25"/>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Create an outline</a:t>
            </a:r>
            <a:endParaRPr/>
          </a:p>
        </p:txBody>
      </p:sp>
      <p:sp>
        <p:nvSpPr>
          <p:cNvPr id="167" name="Google Shape;167;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chemeClr val="dk1"/>
              </a:solidFill>
            </a:endParaRPr>
          </a:p>
          <a:p>
            <a:pPr marL="0" lvl="0" indent="0" algn="l" rtl="0">
              <a:spcBef>
                <a:spcPts val="1600"/>
              </a:spcBef>
              <a:spcAft>
                <a:spcPts val="0"/>
              </a:spcAft>
              <a:buClr>
                <a:schemeClr val="dk1"/>
              </a:buClr>
              <a:buSzPts val="1100"/>
              <a:buFont typeface="Arial"/>
              <a:buNone/>
            </a:pPr>
            <a:r>
              <a:rPr lang="en" sz="2500">
                <a:solidFill>
                  <a:srgbClr val="888888"/>
                </a:solidFill>
              </a:rPr>
              <a:t>Determine the initial scope of the task required to meet your information needs.</a:t>
            </a:r>
            <a:endParaRPr sz="2500">
              <a:solidFill>
                <a:srgbClr val="888888"/>
              </a:solidFill>
            </a:endParaRPr>
          </a:p>
          <a:p>
            <a:pPr marL="0" lvl="0" indent="0" algn="l" rtl="0">
              <a:spcBef>
                <a:spcPts val="1600"/>
              </a:spcBef>
              <a:spcAft>
                <a:spcPts val="0"/>
              </a:spcAft>
              <a:buClr>
                <a:schemeClr val="dk1"/>
              </a:buClr>
              <a:buSzPts val="1100"/>
              <a:buFont typeface="Arial"/>
              <a:buNone/>
            </a:pPr>
            <a:endParaRPr sz="2800">
              <a:solidFill>
                <a:schemeClr val="dk1"/>
              </a:solidFill>
            </a:endParaRPr>
          </a:p>
          <a:p>
            <a:pPr marL="0" lvl="0" indent="0" algn="l" rtl="0">
              <a:spcBef>
                <a:spcPts val="1600"/>
              </a:spcBef>
              <a:spcAft>
                <a:spcPts val="1600"/>
              </a:spcAft>
              <a:buNone/>
            </a:pPr>
            <a:endParaRPr sz="28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Types of sources to use</a:t>
            </a:r>
            <a:endParaRPr/>
          </a:p>
        </p:txBody>
      </p:sp>
      <p:sp>
        <p:nvSpPr>
          <p:cNvPr id="173" name="Google Shape;173;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a:t>Academic journal articles</a:t>
            </a:r>
            <a:endParaRPr/>
          </a:p>
          <a:p>
            <a:pPr marL="457200" lvl="0" indent="-342900" algn="l" rtl="0">
              <a:spcBef>
                <a:spcPts val="0"/>
              </a:spcBef>
              <a:spcAft>
                <a:spcPts val="0"/>
              </a:spcAft>
              <a:buSzPts val="1800"/>
              <a:buAutoNum type="arabicPeriod"/>
            </a:pPr>
            <a:r>
              <a:rPr lang="en"/>
              <a:t>Books or book chapters</a:t>
            </a:r>
            <a:endParaRPr/>
          </a:p>
          <a:p>
            <a:pPr marL="457200" lvl="0" indent="-342900" algn="l" rtl="0">
              <a:spcBef>
                <a:spcPts val="0"/>
              </a:spcBef>
              <a:spcAft>
                <a:spcPts val="0"/>
              </a:spcAft>
              <a:buSzPts val="1800"/>
              <a:buAutoNum type="arabicPeriod"/>
            </a:pPr>
            <a:r>
              <a:rPr lang="en"/>
              <a:t>Grey literature including:</a:t>
            </a:r>
            <a:endParaRPr/>
          </a:p>
          <a:p>
            <a:pPr marL="914400" lvl="1" indent="-317500" algn="l" rtl="0">
              <a:spcBef>
                <a:spcPts val="0"/>
              </a:spcBef>
              <a:spcAft>
                <a:spcPts val="0"/>
              </a:spcAft>
              <a:buSzPts val="1400"/>
              <a:buAutoNum type="alphaLcPeriod"/>
            </a:pPr>
            <a:r>
              <a:rPr lang="en"/>
              <a:t>Government publications</a:t>
            </a:r>
            <a:endParaRPr/>
          </a:p>
          <a:p>
            <a:pPr marL="914400" lvl="1" indent="-317500" algn="l" rtl="0">
              <a:spcBef>
                <a:spcPts val="0"/>
              </a:spcBef>
              <a:spcAft>
                <a:spcPts val="0"/>
              </a:spcAft>
              <a:buSzPts val="1400"/>
              <a:buAutoNum type="alphaLcPeriod"/>
            </a:pPr>
            <a:r>
              <a:rPr lang="en"/>
              <a:t>NGOs or non-profit generated research papers </a:t>
            </a:r>
            <a:endParaRPr/>
          </a:p>
          <a:p>
            <a:pPr marL="914400" lvl="1" indent="-317500" algn="l" rtl="0">
              <a:spcBef>
                <a:spcPts val="0"/>
              </a:spcBef>
              <a:spcAft>
                <a:spcPts val="0"/>
              </a:spcAft>
              <a:buSzPts val="1400"/>
              <a:buAutoNum type="alphaLcPeriod"/>
            </a:pPr>
            <a:r>
              <a:rPr lang="en"/>
              <a:t>Theses and dissertations </a:t>
            </a:r>
            <a:endParaRPr/>
          </a:p>
          <a:p>
            <a:pPr marL="0" lvl="0" indent="0" algn="l" rtl="0">
              <a:spcBef>
                <a:spcPts val="1600"/>
              </a:spcBef>
              <a:spcAft>
                <a:spcPts val="1600"/>
              </a:spcAft>
              <a:buNone/>
            </a:pPr>
            <a:r>
              <a:rPr lang="en"/>
              <a:t>AVOID: partisan non-profit research, magazine articles, newspaper articles, blogs, opinion articles.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 research question</a:t>
            </a:r>
            <a:endParaRPr/>
          </a:p>
        </p:txBody>
      </p:sp>
      <p:sp>
        <p:nvSpPr>
          <p:cNvPr id="179" name="Google Shape;179;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Why are Black children disproportionately represented in the child welfare system in Canada?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Choosing your keywords</a:t>
            </a:r>
            <a:endParaRPr/>
          </a:p>
        </p:txBody>
      </p:sp>
      <p:sp>
        <p:nvSpPr>
          <p:cNvPr id="185" name="Google Shape;185;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Cast a wide net and become familiar with the available literature as a first step</a:t>
            </a:r>
            <a:endParaRPr/>
          </a:p>
          <a:p>
            <a:pPr marL="457200" lvl="0" indent="-342900" algn="l" rtl="0">
              <a:spcBef>
                <a:spcPts val="0"/>
              </a:spcBef>
              <a:spcAft>
                <a:spcPts val="0"/>
              </a:spcAft>
              <a:buSzPts val="1800"/>
              <a:buChar char="●"/>
            </a:pPr>
            <a:r>
              <a:rPr lang="en"/>
              <a:t>Don’t be too specific at the outset</a:t>
            </a:r>
            <a:endParaRPr/>
          </a:p>
          <a:p>
            <a:pPr marL="457200" lvl="0" indent="-342900" algn="l" rtl="0">
              <a:spcBef>
                <a:spcPts val="0"/>
              </a:spcBef>
              <a:spcAft>
                <a:spcPts val="0"/>
              </a:spcAft>
              <a:buSzPts val="1800"/>
              <a:buChar char="●"/>
            </a:pPr>
            <a:r>
              <a:rPr lang="en"/>
              <a:t>Try different combinations and approaches depending on the tool you are using</a:t>
            </a:r>
            <a:endParaRPr/>
          </a:p>
          <a:p>
            <a:pPr marL="457200" lvl="0" indent="-342900" algn="l" rtl="0">
              <a:spcBef>
                <a:spcPts val="0"/>
              </a:spcBef>
              <a:spcAft>
                <a:spcPts val="0"/>
              </a:spcAft>
              <a:buSzPts val="1800"/>
              <a:buChar char="●"/>
            </a:pPr>
            <a:r>
              <a:rPr lang="en"/>
              <a:t>Be open to new terms as you come across them</a:t>
            </a:r>
            <a:endParaRPr/>
          </a:p>
          <a:p>
            <a:pPr marL="457200" lvl="0" indent="-342900" algn="l" rtl="0">
              <a:spcBef>
                <a:spcPts val="0"/>
              </a:spcBef>
              <a:spcAft>
                <a:spcPts val="0"/>
              </a:spcAft>
              <a:buSzPts val="1800"/>
              <a:buChar char="●"/>
            </a:pPr>
            <a:r>
              <a:rPr lang="en"/>
              <a:t>Don’t get too hung up on Boolean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Brainstorm concepts and synonyms</a:t>
            </a:r>
            <a:endParaRPr/>
          </a:p>
        </p:txBody>
      </p:sp>
      <p:sp>
        <p:nvSpPr>
          <p:cNvPr id="191" name="Google Shape;191;p3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Child welfare </a:t>
            </a:r>
            <a:endParaRPr/>
          </a:p>
          <a:p>
            <a:pPr marL="0" lvl="0" indent="0" algn="l" rtl="0">
              <a:spcBef>
                <a:spcPts val="1600"/>
              </a:spcBef>
              <a:spcAft>
                <a:spcPts val="0"/>
              </a:spcAft>
              <a:buNone/>
            </a:pPr>
            <a:r>
              <a:rPr lang="en"/>
              <a:t>Over-representation </a:t>
            </a:r>
            <a:endParaRPr/>
          </a:p>
          <a:p>
            <a:pPr marL="0" lvl="0" indent="0" algn="l" rtl="0">
              <a:spcBef>
                <a:spcPts val="1600"/>
              </a:spcBef>
              <a:spcAft>
                <a:spcPts val="0"/>
              </a:spcAft>
              <a:buNone/>
            </a:pPr>
            <a:r>
              <a:rPr lang="en"/>
              <a:t>Black	</a:t>
            </a:r>
            <a:endParaRPr/>
          </a:p>
          <a:p>
            <a:pPr marL="0" lvl="0" indent="0" algn="l" rtl="0">
              <a:spcBef>
                <a:spcPts val="1600"/>
              </a:spcBef>
              <a:spcAft>
                <a:spcPts val="1600"/>
              </a:spcAft>
              <a:buNone/>
            </a:pPr>
            <a:r>
              <a:rPr lang="en"/>
              <a:t>Canada (Ontario?)</a:t>
            </a:r>
            <a:endParaRPr/>
          </a:p>
        </p:txBody>
      </p:sp>
      <p:sp>
        <p:nvSpPr>
          <p:cNvPr id="192" name="Google Shape;192;p3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Disproportionality</a:t>
            </a:r>
            <a:endParaRPr/>
          </a:p>
          <a:p>
            <a:pPr marL="0" lvl="0" indent="0" algn="l" rtl="0">
              <a:spcBef>
                <a:spcPts val="1600"/>
              </a:spcBef>
              <a:spcAft>
                <a:spcPts val="0"/>
              </a:spcAft>
              <a:buNone/>
            </a:pPr>
            <a:r>
              <a:rPr lang="en"/>
              <a:t>Afro-Caribbean</a:t>
            </a:r>
            <a:endParaRPr/>
          </a:p>
          <a:p>
            <a:pPr marL="0" lvl="0" indent="0" algn="l" rtl="0">
              <a:spcBef>
                <a:spcPts val="1600"/>
              </a:spcBef>
              <a:spcAft>
                <a:spcPts val="0"/>
              </a:spcAft>
              <a:buNone/>
            </a:pPr>
            <a:r>
              <a:rPr lang="en"/>
              <a:t>African Canadian </a:t>
            </a:r>
            <a:endParaRPr/>
          </a:p>
          <a:p>
            <a:pPr marL="0" lvl="0" indent="0" algn="l" rtl="0">
              <a:spcBef>
                <a:spcPts val="1600"/>
              </a:spcBef>
              <a:spcAft>
                <a:spcPts val="0"/>
              </a:spcAft>
              <a:buNone/>
            </a:pPr>
            <a:r>
              <a:rPr lang="en"/>
              <a:t>African American </a:t>
            </a:r>
            <a:endParaRPr/>
          </a:p>
          <a:p>
            <a:pPr marL="0" lvl="0" indent="0" algn="l" rtl="0">
              <a:spcBef>
                <a:spcPts val="1600"/>
              </a:spcBef>
              <a:spcAft>
                <a:spcPts val="1600"/>
              </a:spcAft>
              <a:buNone/>
            </a:pPr>
            <a:r>
              <a:rPr lang="en"/>
              <a:t>Caribbean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sz="3400"/>
          </a:p>
          <a:p>
            <a:pPr marL="0" lvl="0" indent="0" algn="l" rtl="0">
              <a:spcBef>
                <a:spcPts val="0"/>
              </a:spcBef>
              <a:spcAft>
                <a:spcPts val="0"/>
              </a:spcAft>
              <a:buNone/>
            </a:pPr>
            <a:r>
              <a:rPr lang="en" sz="3400"/>
              <a:t>First pass:</a:t>
            </a:r>
            <a:endParaRPr sz="3400"/>
          </a:p>
          <a:p>
            <a:pPr marL="0" lvl="0" indent="0" algn="l" rtl="0">
              <a:spcBef>
                <a:spcPts val="0"/>
              </a:spcBef>
              <a:spcAft>
                <a:spcPts val="0"/>
              </a:spcAft>
              <a:buNone/>
            </a:pPr>
            <a:endParaRPr sz="3400"/>
          </a:p>
          <a:p>
            <a:pPr marL="0" lvl="0" indent="0" algn="l" rtl="0">
              <a:spcBef>
                <a:spcPts val="0"/>
              </a:spcBef>
              <a:spcAft>
                <a:spcPts val="0"/>
              </a:spcAft>
              <a:buClr>
                <a:schemeClr val="dk1"/>
              </a:buClr>
              <a:buSzPts val="1100"/>
              <a:buFont typeface="Arial"/>
              <a:buNone/>
            </a:pPr>
            <a:r>
              <a:rPr lang="en" sz="3400"/>
              <a:t>Black</a:t>
            </a:r>
            <a:endParaRPr sz="3400"/>
          </a:p>
          <a:p>
            <a:pPr marL="0" lvl="0" indent="0" algn="l" rtl="0">
              <a:spcBef>
                <a:spcPts val="0"/>
              </a:spcBef>
              <a:spcAft>
                <a:spcPts val="0"/>
              </a:spcAft>
              <a:buClr>
                <a:schemeClr val="dk1"/>
              </a:buClr>
              <a:buSzPts val="1100"/>
              <a:buFont typeface="Arial"/>
              <a:buNone/>
            </a:pPr>
            <a:r>
              <a:rPr lang="en" sz="3400"/>
              <a:t>Child welfare</a:t>
            </a:r>
            <a:endParaRPr sz="3400"/>
          </a:p>
          <a:p>
            <a:pPr marL="0" lvl="0" indent="0" algn="l" rtl="0">
              <a:spcBef>
                <a:spcPts val="0"/>
              </a:spcBef>
              <a:spcAft>
                <a:spcPts val="0"/>
              </a:spcAft>
              <a:buClr>
                <a:schemeClr val="dk1"/>
              </a:buClr>
              <a:buSzPts val="1100"/>
              <a:buFont typeface="Arial"/>
              <a:buNone/>
            </a:pPr>
            <a:r>
              <a:rPr lang="en" sz="3400"/>
              <a:t>Representation</a:t>
            </a:r>
            <a:endParaRPr sz="3400"/>
          </a:p>
          <a:p>
            <a:pPr marL="0" lvl="0" indent="0" algn="l" rtl="0">
              <a:spcBef>
                <a:spcPts val="0"/>
              </a:spcBef>
              <a:spcAft>
                <a:spcPts val="0"/>
              </a:spcAft>
              <a:buClr>
                <a:schemeClr val="dk1"/>
              </a:buClr>
              <a:buSzPts val="1100"/>
              <a:buFont typeface="Arial"/>
              <a:buNone/>
            </a:pPr>
            <a:r>
              <a:rPr lang="en" sz="3400"/>
              <a:t>Canada</a:t>
            </a:r>
            <a:endParaRPr sz="3400"/>
          </a:p>
          <a:p>
            <a:pPr marL="0" lvl="0" indent="0" algn="l" rtl="0">
              <a:spcBef>
                <a:spcPts val="0"/>
              </a:spcBef>
              <a:spcAft>
                <a:spcPts val="0"/>
              </a:spcAft>
              <a:buClr>
                <a:schemeClr val="dk1"/>
              </a:buClr>
              <a:buSzPts val="1100"/>
              <a:buFont typeface="Arial"/>
              <a:buNone/>
            </a:pPr>
            <a:endParaRPr sz="3400"/>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2"/>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Refine your search strategy</a:t>
            </a:r>
            <a:endParaRPr/>
          </a:p>
        </p:txBody>
      </p:sp>
      <p:sp>
        <p:nvSpPr>
          <p:cNvPr id="203" name="Google Shape;203;p32"/>
          <p:cNvSpPr txBox="1">
            <a:spLocks noGrp="1"/>
          </p:cNvSpPr>
          <p:nvPr>
            <p:ph type="body" idx="4294967295"/>
          </p:nvPr>
        </p:nvSpPr>
        <p:spPr>
          <a:xfrm>
            <a:off x="4939500" y="724075"/>
            <a:ext cx="3837000" cy="3695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Agenda</a:t>
            </a:r>
            <a:endParaRPr/>
          </a:p>
        </p:txBody>
      </p:sp>
      <p:sp>
        <p:nvSpPr>
          <p:cNvPr id="99" name="Google Shape;99;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eriod"/>
            </a:pPr>
            <a:r>
              <a:rPr lang="en" sz="1400"/>
              <a:t>Who am I and how do I know this stuff?</a:t>
            </a:r>
            <a:endParaRPr sz="1400"/>
          </a:p>
          <a:p>
            <a:pPr marL="457200" lvl="0" indent="-317500" algn="l" rtl="0">
              <a:spcBef>
                <a:spcPts val="0"/>
              </a:spcBef>
              <a:spcAft>
                <a:spcPts val="0"/>
              </a:spcAft>
              <a:buSzPts val="1400"/>
              <a:buAutoNum type="arabicPeriod"/>
            </a:pPr>
            <a:r>
              <a:rPr lang="en" sz="1400"/>
              <a:t>What is a literature review and why do we do them? </a:t>
            </a:r>
            <a:endParaRPr sz="1400"/>
          </a:p>
          <a:p>
            <a:pPr marL="457200" lvl="0" indent="-317500" algn="l" rtl="0">
              <a:spcBef>
                <a:spcPts val="0"/>
              </a:spcBef>
              <a:spcAft>
                <a:spcPts val="0"/>
              </a:spcAft>
              <a:buSzPts val="1400"/>
              <a:buAutoNum type="arabicPeriod"/>
            </a:pPr>
            <a:r>
              <a:rPr lang="en" sz="1400"/>
              <a:t>The narrative review</a:t>
            </a:r>
            <a:endParaRPr sz="1400"/>
          </a:p>
          <a:p>
            <a:pPr marL="457200" lvl="0" indent="-317500" algn="l" rtl="0">
              <a:spcBef>
                <a:spcPts val="0"/>
              </a:spcBef>
              <a:spcAft>
                <a:spcPts val="0"/>
              </a:spcAft>
              <a:buSzPts val="1400"/>
              <a:buAutoNum type="arabicPeriod"/>
            </a:pPr>
            <a:r>
              <a:rPr lang="en" sz="1400"/>
              <a:t>Searching</a:t>
            </a:r>
            <a:endParaRPr sz="1400"/>
          </a:p>
          <a:p>
            <a:pPr marL="457200" lvl="0" indent="-317500" algn="l" rtl="0">
              <a:spcBef>
                <a:spcPts val="0"/>
              </a:spcBef>
              <a:spcAft>
                <a:spcPts val="0"/>
              </a:spcAft>
              <a:buSzPts val="1400"/>
              <a:buAutoNum type="arabicPeriod"/>
            </a:pPr>
            <a:r>
              <a:rPr lang="en" sz="1400"/>
              <a:t>Appraisal</a:t>
            </a:r>
            <a:endParaRPr sz="1400"/>
          </a:p>
          <a:p>
            <a:pPr marL="457200" lvl="0" indent="-317500" algn="l" rtl="0">
              <a:spcBef>
                <a:spcPts val="0"/>
              </a:spcBef>
              <a:spcAft>
                <a:spcPts val="0"/>
              </a:spcAft>
              <a:buSzPts val="1400"/>
              <a:buAutoNum type="arabicPeriod"/>
            </a:pPr>
            <a:r>
              <a:rPr lang="en" sz="1400"/>
              <a:t>Synthesis</a:t>
            </a:r>
            <a:endParaRPr sz="1400"/>
          </a:p>
          <a:p>
            <a:pPr marL="457200" lvl="0" indent="-317500" algn="l" rtl="0">
              <a:spcBef>
                <a:spcPts val="0"/>
              </a:spcBef>
              <a:spcAft>
                <a:spcPts val="0"/>
              </a:spcAft>
              <a:buSzPts val="1400"/>
              <a:buAutoNum type="arabicPeriod"/>
            </a:pPr>
            <a:r>
              <a:rPr lang="en" sz="1400"/>
              <a:t>Analysis</a:t>
            </a:r>
            <a:endParaRPr sz="1400"/>
          </a:p>
          <a:p>
            <a:pPr marL="457200" lvl="0" indent="-317500" algn="l" rtl="0">
              <a:spcBef>
                <a:spcPts val="0"/>
              </a:spcBef>
              <a:spcAft>
                <a:spcPts val="0"/>
              </a:spcAft>
              <a:buSzPts val="1400"/>
              <a:buAutoNum type="arabicPeriod"/>
            </a:pPr>
            <a:r>
              <a:rPr lang="en" sz="1400"/>
              <a:t>The systematic review</a:t>
            </a:r>
            <a:endParaRPr sz="1400"/>
          </a:p>
          <a:p>
            <a:pPr marL="457200" lvl="0" indent="-317500" algn="l" rtl="0">
              <a:spcBef>
                <a:spcPts val="0"/>
              </a:spcBef>
              <a:spcAft>
                <a:spcPts val="0"/>
              </a:spcAft>
              <a:buSzPts val="1400"/>
              <a:buAutoNum type="arabicPeriod"/>
            </a:pPr>
            <a:r>
              <a:rPr lang="en" sz="1400"/>
              <a:t>In-class exercise</a:t>
            </a:r>
            <a:endParaRPr sz="1400"/>
          </a:p>
          <a:p>
            <a:pPr marL="457200" lvl="0" indent="-317500" algn="l" rtl="0">
              <a:spcBef>
                <a:spcPts val="0"/>
              </a:spcBef>
              <a:spcAft>
                <a:spcPts val="0"/>
              </a:spcAft>
              <a:buSzPts val="1400"/>
              <a:buAutoNum type="arabicPeriod"/>
            </a:pPr>
            <a:r>
              <a:rPr lang="en" sz="1400"/>
              <a:t>Questions</a:t>
            </a:r>
            <a:endParaRPr sz="14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Sources of information</a:t>
            </a:r>
            <a:endParaRPr/>
          </a:p>
        </p:txBody>
      </p:sp>
      <p:sp>
        <p:nvSpPr>
          <p:cNvPr id="209" name="Google Shape;209;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Search Everything</a:t>
            </a:r>
            <a:endParaRPr/>
          </a:p>
          <a:p>
            <a:pPr marL="457200" lvl="0" indent="-342900" algn="l" rtl="0">
              <a:spcBef>
                <a:spcPts val="0"/>
              </a:spcBef>
              <a:spcAft>
                <a:spcPts val="0"/>
              </a:spcAft>
              <a:buSzPts val="1800"/>
              <a:buChar char="●"/>
            </a:pPr>
            <a:r>
              <a:rPr lang="en"/>
              <a:t>Google Scholar</a:t>
            </a:r>
            <a:endParaRPr/>
          </a:p>
          <a:p>
            <a:pPr marL="457200" lvl="0" indent="-342900" algn="l" rtl="0">
              <a:spcBef>
                <a:spcPts val="0"/>
              </a:spcBef>
              <a:spcAft>
                <a:spcPts val="0"/>
              </a:spcAft>
              <a:buSzPts val="1800"/>
              <a:buChar char="●"/>
            </a:pPr>
            <a:r>
              <a:rPr lang="en"/>
              <a:t>Specific Databases</a:t>
            </a:r>
            <a:endParaRPr/>
          </a:p>
          <a:p>
            <a:pPr marL="457200" lvl="0" indent="-342900" algn="l" rtl="0">
              <a:spcBef>
                <a:spcPts val="0"/>
              </a:spcBef>
              <a:spcAft>
                <a:spcPts val="0"/>
              </a:spcAft>
              <a:buSzPts val="1800"/>
              <a:buChar char="●"/>
            </a:pPr>
            <a:r>
              <a:rPr lang="en"/>
              <a:t>Specific Journals</a:t>
            </a:r>
            <a:endParaRPr/>
          </a:p>
          <a:p>
            <a:pPr marL="457200" lvl="0" indent="-342900" algn="l" rtl="0">
              <a:spcBef>
                <a:spcPts val="0"/>
              </a:spcBef>
              <a:spcAft>
                <a:spcPts val="0"/>
              </a:spcAft>
              <a:buSzPts val="1800"/>
              <a:buChar char="●"/>
            </a:pPr>
            <a:r>
              <a:rPr lang="en"/>
              <a:t>Snowball method/citation chasing</a:t>
            </a:r>
            <a:endParaRPr/>
          </a:p>
          <a:p>
            <a:pPr marL="457200" lvl="0" indent="-342900" algn="l" rtl="0">
              <a:spcBef>
                <a:spcPts val="0"/>
              </a:spcBef>
              <a:spcAft>
                <a:spcPts val="0"/>
              </a:spcAft>
              <a:buSzPts val="1800"/>
              <a:buChar char="●"/>
            </a:pPr>
            <a:r>
              <a:rPr lang="en"/>
              <a:t>All of the above</a:t>
            </a:r>
            <a:endParaRPr/>
          </a:p>
          <a:p>
            <a:pPr marL="0" lvl="0" indent="0" algn="l" rtl="0">
              <a:spcBef>
                <a:spcPts val="1600"/>
              </a:spcBef>
              <a:spcAft>
                <a:spcPts val="1600"/>
              </a:spcAft>
              <a:buNone/>
            </a:pPr>
            <a:r>
              <a:rPr lang="en" u="sng">
                <a:solidFill>
                  <a:schemeClr val="hlink"/>
                </a:solidFill>
                <a:hlinkClick r:id="rId3"/>
              </a:rPr>
              <a:t>Research Guides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Scan the results for relevance:</a:t>
            </a:r>
            <a:endParaRPr/>
          </a:p>
        </p:txBody>
      </p:sp>
      <p:sp>
        <p:nvSpPr>
          <p:cNvPr id="215" name="Google Shape;215;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42900" algn="l" rtl="0">
              <a:spcBef>
                <a:spcPts val="1600"/>
              </a:spcBef>
              <a:spcAft>
                <a:spcPts val="0"/>
              </a:spcAft>
              <a:buSzPts val="1800"/>
              <a:buAutoNum type="arabicPeriod"/>
            </a:pPr>
            <a:r>
              <a:rPr lang="en"/>
              <a:t>Go beyond the title</a:t>
            </a:r>
            <a:endParaRPr/>
          </a:p>
          <a:p>
            <a:pPr marL="457200" lvl="0" indent="-342900" algn="l" rtl="0">
              <a:spcBef>
                <a:spcPts val="0"/>
              </a:spcBef>
              <a:spcAft>
                <a:spcPts val="0"/>
              </a:spcAft>
              <a:buSzPts val="1800"/>
              <a:buAutoNum type="arabicPeriod"/>
            </a:pPr>
            <a:r>
              <a:rPr lang="en"/>
              <a:t>Read the abstract</a:t>
            </a:r>
            <a:endParaRPr/>
          </a:p>
          <a:p>
            <a:pPr marL="457200" lvl="0" indent="-342900" algn="l" rtl="0">
              <a:spcBef>
                <a:spcPts val="0"/>
              </a:spcBef>
              <a:spcAft>
                <a:spcPts val="0"/>
              </a:spcAft>
              <a:buSzPts val="1800"/>
              <a:buAutoNum type="arabicPeriod"/>
            </a:pPr>
            <a:r>
              <a:rPr lang="en"/>
              <a:t>Identify the research question</a:t>
            </a:r>
            <a:endParaRPr/>
          </a:p>
          <a:p>
            <a:pPr marL="457200" lvl="0" indent="-342900" algn="l" rtl="0">
              <a:spcBef>
                <a:spcPts val="0"/>
              </a:spcBef>
              <a:spcAft>
                <a:spcPts val="0"/>
              </a:spcAft>
              <a:buSzPts val="1800"/>
              <a:buAutoNum type="arabicPeriod"/>
            </a:pPr>
            <a:r>
              <a:rPr lang="en"/>
              <a:t>Read the conclusion</a:t>
            </a:r>
            <a:endParaRPr/>
          </a:p>
          <a:p>
            <a:pPr marL="457200" lvl="0" indent="-342900" algn="l" rtl="0">
              <a:spcBef>
                <a:spcPts val="0"/>
              </a:spcBef>
              <a:spcAft>
                <a:spcPts val="0"/>
              </a:spcAft>
              <a:buSzPts val="1800"/>
              <a:buAutoNum type="arabicPeriod"/>
            </a:pPr>
            <a:r>
              <a:rPr lang="en"/>
              <a:t>Make a call on its relevance - be generous at this stage</a:t>
            </a:r>
            <a:endParaRPr/>
          </a:p>
          <a:p>
            <a:pPr marL="457200" lvl="0" indent="-342900" algn="l" rtl="0">
              <a:spcBef>
                <a:spcPts val="0"/>
              </a:spcBef>
              <a:spcAft>
                <a:spcPts val="0"/>
              </a:spcAft>
              <a:buSzPts val="1800"/>
              <a:buAutoNum type="arabicPeriod"/>
            </a:pPr>
            <a:r>
              <a:rPr lang="en"/>
              <a:t>Take notes on new terms you are finding</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5"/>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Appraisal</a:t>
            </a:r>
            <a:endParaRPr/>
          </a:p>
        </p:txBody>
      </p:sp>
      <p:sp>
        <p:nvSpPr>
          <p:cNvPr id="221" name="Google Shape;221;p35"/>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Inclusion criteria</a:t>
            </a:r>
            <a:endParaRPr/>
          </a:p>
        </p:txBody>
      </p:sp>
      <p:sp>
        <p:nvSpPr>
          <p:cNvPr id="227" name="Google Shape;227;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Focus on Canadian context</a:t>
            </a:r>
            <a:endParaRPr/>
          </a:p>
          <a:p>
            <a:pPr marL="0" lvl="0" indent="0" algn="l" rtl="0">
              <a:spcBef>
                <a:spcPts val="1600"/>
              </a:spcBef>
              <a:spcAft>
                <a:spcPts val="0"/>
              </a:spcAft>
              <a:buNone/>
            </a:pPr>
            <a:r>
              <a:rPr lang="en"/>
              <a:t>Studies that focus on the Black community</a:t>
            </a:r>
            <a:endParaRPr/>
          </a:p>
          <a:p>
            <a:pPr marL="0" lvl="0" indent="0" algn="l" rtl="0">
              <a:spcBef>
                <a:spcPts val="1600"/>
              </a:spcBef>
              <a:spcAft>
                <a:spcPts val="0"/>
              </a:spcAft>
              <a:buNone/>
            </a:pPr>
            <a:r>
              <a:rPr lang="en"/>
              <a:t>Journals from the social sciences, specifically child and youth care perspective</a:t>
            </a:r>
            <a:endParaRPr/>
          </a:p>
          <a:p>
            <a:pPr marL="0" lvl="0" indent="0" algn="l" rtl="0">
              <a:spcBef>
                <a:spcPts val="1600"/>
              </a:spcBef>
              <a:spcAft>
                <a:spcPts val="0"/>
              </a:spcAft>
              <a:buNone/>
            </a:pPr>
            <a:r>
              <a:rPr lang="en"/>
              <a:t>Non-academic studies conducted by non-partisan NGOs, think tanks or non-profits with a broad focus</a:t>
            </a:r>
            <a:endParaRPr/>
          </a:p>
          <a:p>
            <a:pPr marL="0" lvl="0" indent="0" algn="l" rtl="0">
              <a:spcBef>
                <a:spcPts val="1600"/>
              </a:spcBef>
              <a:spcAft>
                <a:spcPts val="0"/>
              </a:spcAft>
              <a:buNone/>
            </a:pPr>
            <a:r>
              <a:rPr lang="en"/>
              <a:t>Post 2005, with an exception for notable classics or seminal pieces</a:t>
            </a:r>
            <a:endParaRPr/>
          </a:p>
          <a:p>
            <a:pPr marL="0" lvl="0" indent="0" algn="l" rtl="0">
              <a:spcBef>
                <a:spcPts val="1600"/>
              </a:spcBef>
              <a:spcAft>
                <a:spcPts val="160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Exclusion criteria</a:t>
            </a:r>
            <a:endParaRPr/>
          </a:p>
        </p:txBody>
      </p:sp>
      <p:sp>
        <p:nvSpPr>
          <p:cNvPr id="233" name="Google Shape;233;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Studies that singularly focus on non-Canadian populations and are not generalizable</a:t>
            </a:r>
            <a:endParaRPr/>
          </a:p>
          <a:p>
            <a:pPr marL="0" lvl="0" indent="0" algn="l" rtl="0">
              <a:spcBef>
                <a:spcPts val="1600"/>
              </a:spcBef>
              <a:spcAft>
                <a:spcPts val="0"/>
              </a:spcAft>
              <a:buNone/>
            </a:pPr>
            <a:r>
              <a:rPr lang="en"/>
              <a:t>Studies that only make passing mention of the Black community</a:t>
            </a:r>
            <a:endParaRPr/>
          </a:p>
          <a:p>
            <a:pPr marL="0" lvl="0" indent="0" algn="l" rtl="0">
              <a:spcBef>
                <a:spcPts val="1600"/>
              </a:spcBef>
              <a:spcAft>
                <a:spcPts val="0"/>
              </a:spcAft>
              <a:buNone/>
            </a:pPr>
            <a:r>
              <a:rPr lang="en"/>
              <a:t>Journals from the medical sciences/economics</a:t>
            </a:r>
            <a:endParaRPr/>
          </a:p>
          <a:p>
            <a:pPr marL="0" lvl="0" indent="0" algn="l" rtl="0">
              <a:spcBef>
                <a:spcPts val="1600"/>
              </a:spcBef>
              <a:spcAft>
                <a:spcPts val="0"/>
              </a:spcAft>
              <a:buClr>
                <a:schemeClr val="dk1"/>
              </a:buClr>
              <a:buSzPts val="1100"/>
              <a:buFont typeface="Arial"/>
              <a:buNone/>
            </a:pPr>
            <a:r>
              <a:rPr lang="en"/>
              <a:t>Pre 2005</a:t>
            </a:r>
            <a:endParaRPr/>
          </a:p>
          <a:p>
            <a:pPr marL="0" lvl="0" indent="0" algn="l" rtl="0">
              <a:spcBef>
                <a:spcPts val="1600"/>
              </a:spcBef>
              <a:spcAft>
                <a:spcPts val="160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8"/>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Synthesis</a:t>
            </a:r>
            <a:endParaRPr/>
          </a:p>
        </p:txBody>
      </p:sp>
      <p:sp>
        <p:nvSpPr>
          <p:cNvPr id="239" name="Google Shape;239;p3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Getting to your short list</a:t>
            </a:r>
            <a:endParaRPr/>
          </a:p>
        </p:txBody>
      </p:sp>
      <p:sp>
        <p:nvSpPr>
          <p:cNvPr id="245" name="Google Shape;245;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 your long list:</a:t>
            </a:r>
            <a:endParaRPr/>
          </a:p>
          <a:p>
            <a:pPr marL="457200" lvl="0" indent="-342900" algn="l" rtl="0">
              <a:spcBef>
                <a:spcPts val="1600"/>
              </a:spcBef>
              <a:spcAft>
                <a:spcPts val="0"/>
              </a:spcAft>
              <a:buSzPts val="1800"/>
              <a:buAutoNum type="arabicPeriod"/>
            </a:pPr>
            <a:r>
              <a:rPr lang="en"/>
              <a:t>Have you changed your mind about the direction of your topic?</a:t>
            </a:r>
            <a:endParaRPr/>
          </a:p>
          <a:p>
            <a:pPr marL="457200" lvl="0" indent="-342900" algn="l" rtl="0">
              <a:spcBef>
                <a:spcPts val="0"/>
              </a:spcBef>
              <a:spcAft>
                <a:spcPts val="0"/>
              </a:spcAft>
              <a:buSzPts val="1800"/>
              <a:buAutoNum type="arabicPeriod"/>
            </a:pPr>
            <a:r>
              <a:rPr lang="en"/>
              <a:t>Can you identify common themes among the articles? </a:t>
            </a:r>
            <a:endParaRPr/>
          </a:p>
          <a:p>
            <a:pPr marL="457200" lvl="0" indent="-342900" algn="l" rtl="0">
              <a:spcBef>
                <a:spcPts val="0"/>
              </a:spcBef>
              <a:spcAft>
                <a:spcPts val="0"/>
              </a:spcAft>
              <a:buSzPts val="1800"/>
              <a:buAutoNum type="arabicPeriod"/>
            </a:pPr>
            <a:r>
              <a:rPr lang="en"/>
              <a:t>Decide how you feel about the strength of the conclusions drawn</a:t>
            </a:r>
            <a:endParaRPr/>
          </a:p>
          <a:p>
            <a:pPr marL="457200" lvl="0" indent="-342900" algn="l" rtl="0">
              <a:spcBef>
                <a:spcPts val="0"/>
              </a:spcBef>
              <a:spcAft>
                <a:spcPts val="0"/>
              </a:spcAft>
              <a:buSzPts val="1800"/>
              <a:buAutoNum type="arabicPeriod"/>
            </a:pPr>
            <a:r>
              <a:rPr lang="en"/>
              <a:t>Eliminate those that are only tangentially relevant</a:t>
            </a:r>
            <a:endParaRPr/>
          </a:p>
          <a:p>
            <a:pPr marL="457200" lvl="0" indent="-342900" algn="l" rtl="0">
              <a:spcBef>
                <a:spcPts val="0"/>
              </a:spcBef>
              <a:spcAft>
                <a:spcPts val="0"/>
              </a:spcAft>
              <a:buSzPts val="1800"/>
              <a:buAutoNum type="arabicPeriod"/>
            </a:pPr>
            <a:r>
              <a:rPr lang="en"/>
              <a:t>Identify areas where you are coming up short; start new targeted searches to shore up those topics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 snowball method</a:t>
            </a:r>
            <a:endParaRPr/>
          </a:p>
        </p:txBody>
      </p:sp>
      <p:sp>
        <p:nvSpPr>
          <p:cNvPr id="251" name="Google Shape;251;p4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
        <p:nvSpPr>
          <p:cNvPr id="252" name="Google Shape;252;p4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53" name="Google Shape;253;p40"/>
          <p:cNvPicPr preferRelativeResize="0"/>
          <p:nvPr/>
        </p:nvPicPr>
        <p:blipFill>
          <a:blip r:embed="rId3">
            <a:alphaModFix/>
          </a:blip>
          <a:stretch>
            <a:fillRect/>
          </a:stretch>
        </p:blipFill>
        <p:spPr>
          <a:xfrm>
            <a:off x="5634275" y="230500"/>
            <a:ext cx="2571750" cy="45720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Two ways</a:t>
            </a:r>
            <a:endParaRPr/>
          </a:p>
        </p:txBody>
      </p:sp>
      <p:sp>
        <p:nvSpPr>
          <p:cNvPr id="259" name="Google Shape;259;p41"/>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Looking backward:</a:t>
            </a:r>
            <a:endParaRPr/>
          </a:p>
          <a:p>
            <a:pPr marL="457200" lvl="0" indent="-317500" algn="l" rtl="0">
              <a:spcBef>
                <a:spcPts val="1600"/>
              </a:spcBef>
              <a:spcAft>
                <a:spcPts val="0"/>
              </a:spcAft>
              <a:buSzPts val="1400"/>
              <a:buChar char="●"/>
            </a:pPr>
            <a:r>
              <a:rPr lang="en"/>
              <a:t>Mine the bibliography: look to see the works cited in a highly relevant article</a:t>
            </a:r>
            <a:endParaRPr/>
          </a:p>
          <a:p>
            <a:pPr marL="457200" lvl="0" indent="-317500" algn="l" rtl="0">
              <a:spcBef>
                <a:spcPts val="0"/>
              </a:spcBef>
              <a:spcAft>
                <a:spcPts val="0"/>
              </a:spcAft>
              <a:buSzPts val="1400"/>
              <a:buChar char="●"/>
            </a:pPr>
            <a:r>
              <a:rPr lang="en"/>
              <a:t>Note: there is likely to be grey literature cited. Seek it out, but ensure that you are not leaning too heavily on it for the purposes of your assignment. </a:t>
            </a:r>
            <a:endParaRPr/>
          </a:p>
        </p:txBody>
      </p:sp>
      <p:sp>
        <p:nvSpPr>
          <p:cNvPr id="260" name="Google Shape;260;p4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Looking forward:</a:t>
            </a:r>
            <a:endParaRPr/>
          </a:p>
          <a:p>
            <a:pPr marL="457200" lvl="0" indent="-317500" algn="l" rtl="0">
              <a:spcBef>
                <a:spcPts val="1600"/>
              </a:spcBef>
              <a:spcAft>
                <a:spcPts val="0"/>
              </a:spcAft>
              <a:buSzPts val="1400"/>
              <a:buChar char="●"/>
            </a:pPr>
            <a:r>
              <a:rPr lang="en"/>
              <a:t>See how an article was received upon publication - how often has it been cited?</a:t>
            </a:r>
            <a:endParaRPr/>
          </a:p>
          <a:p>
            <a:pPr marL="457200" lvl="0" indent="-317500" algn="l" rtl="0">
              <a:spcBef>
                <a:spcPts val="0"/>
              </a:spcBef>
              <a:spcAft>
                <a:spcPts val="0"/>
              </a:spcAft>
              <a:buSzPts val="1400"/>
              <a:buChar char="●"/>
            </a:pPr>
            <a:r>
              <a:rPr lang="en"/>
              <a:t>Google Scholar or the Library search will show you this information</a:t>
            </a:r>
            <a:endParaRPr/>
          </a:p>
          <a:p>
            <a:pPr marL="457200" lvl="0" indent="-317500" algn="l" rtl="0">
              <a:spcBef>
                <a:spcPts val="0"/>
              </a:spcBef>
              <a:spcAft>
                <a:spcPts val="0"/>
              </a:spcAft>
              <a:buSzPts val="1400"/>
              <a:buChar char="●"/>
            </a:pPr>
            <a:r>
              <a:rPr lang="en"/>
              <a:t>Works particularly well for older articles, not so well for newer</a:t>
            </a:r>
            <a:endParaRPr/>
          </a:p>
          <a:p>
            <a:pPr marL="457200" lvl="0" indent="-317500" algn="l" rtl="0">
              <a:spcBef>
                <a:spcPts val="0"/>
              </a:spcBef>
              <a:spcAft>
                <a:spcPts val="0"/>
              </a:spcAft>
              <a:buSzPts val="1400"/>
              <a:buChar char="●"/>
            </a:pPr>
            <a:r>
              <a:rPr lang="en"/>
              <a:t>Can take you in interdisciplinary directions</a:t>
            </a:r>
            <a:endParaRPr/>
          </a:p>
          <a:p>
            <a:pPr marL="457200" lvl="0" indent="0" algn="l" rtl="0">
              <a:spcBef>
                <a:spcPts val="1600"/>
              </a:spcBef>
              <a:spcAft>
                <a:spcPts val="160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Once you have the short list:</a:t>
            </a:r>
            <a:endParaRPr/>
          </a:p>
        </p:txBody>
      </p:sp>
      <p:sp>
        <p:nvSpPr>
          <p:cNvPr id="266" name="Google Shape;266;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Do a </a:t>
            </a:r>
            <a:r>
              <a:rPr lang="en" u="sng">
                <a:solidFill>
                  <a:schemeClr val="hlink"/>
                </a:solidFill>
                <a:hlinkClick r:id="rId3"/>
              </a:rPr>
              <a:t>close read</a:t>
            </a:r>
            <a:r>
              <a:rPr lang="en"/>
              <a:t> of each item on your short list</a:t>
            </a:r>
            <a:endParaRPr/>
          </a:p>
          <a:p>
            <a:pPr marL="457200" lvl="0" indent="-342900" algn="l" rtl="0">
              <a:spcBef>
                <a:spcPts val="0"/>
              </a:spcBef>
              <a:spcAft>
                <a:spcPts val="0"/>
              </a:spcAft>
              <a:buSzPts val="1800"/>
              <a:buChar char="●"/>
            </a:pPr>
            <a:r>
              <a:rPr lang="en"/>
              <a:t>Take note of methodologies used, ensure you fully understand them</a:t>
            </a:r>
            <a:endParaRPr/>
          </a:p>
          <a:p>
            <a:pPr marL="457200" lvl="0" indent="-342900" algn="l" rtl="0">
              <a:spcBef>
                <a:spcPts val="0"/>
              </a:spcBef>
              <a:spcAft>
                <a:spcPts val="0"/>
              </a:spcAft>
              <a:buSzPts val="1800"/>
              <a:buChar char="●"/>
            </a:pPr>
            <a:r>
              <a:rPr lang="en"/>
              <a:t>Read it again</a:t>
            </a:r>
            <a:endParaRPr/>
          </a:p>
          <a:p>
            <a:pPr marL="457200" lvl="0" indent="-342900" algn="l" rtl="0">
              <a:spcBef>
                <a:spcPts val="0"/>
              </a:spcBef>
              <a:spcAft>
                <a:spcPts val="0"/>
              </a:spcAft>
              <a:buSzPts val="1800"/>
              <a:buChar char="●"/>
            </a:pPr>
            <a:r>
              <a:rPr lang="en"/>
              <a:t>Create a summary of each item and note the themes you have observed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16"/>
          <p:cNvPicPr preferRelativeResize="0"/>
          <p:nvPr/>
        </p:nvPicPr>
        <p:blipFill>
          <a:blip r:embed="rId3">
            <a:alphaModFix/>
          </a:blip>
          <a:stretch>
            <a:fillRect/>
          </a:stretch>
        </p:blipFill>
        <p:spPr>
          <a:xfrm>
            <a:off x="2749161" y="152400"/>
            <a:ext cx="3645679" cy="4838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43"/>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Analysis</a:t>
            </a:r>
            <a:endParaRPr/>
          </a:p>
        </p:txBody>
      </p:sp>
      <p:sp>
        <p:nvSpPr>
          <p:cNvPr id="272" name="Google Shape;272;p4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pic>
        <p:nvPicPr>
          <p:cNvPr id="277" name="Google Shape;277;p44"/>
          <p:cNvPicPr preferRelativeResize="0"/>
          <p:nvPr/>
        </p:nvPicPr>
        <p:blipFill>
          <a:blip r:embed="rId3">
            <a:alphaModFix/>
          </a:blip>
          <a:stretch>
            <a:fillRect/>
          </a:stretch>
        </p:blipFill>
        <p:spPr>
          <a:xfrm>
            <a:off x="152400" y="152400"/>
            <a:ext cx="7252384" cy="4838700"/>
          </a:xfrm>
          <a:prstGeom prst="rect">
            <a:avLst/>
          </a:prstGeom>
          <a:noFill/>
          <a:ln>
            <a:noFill/>
          </a:ln>
        </p:spPr>
      </p:pic>
      <p:sp>
        <p:nvSpPr>
          <p:cNvPr id="278" name="Google Shape;278;p44"/>
          <p:cNvSpPr txBox="1"/>
          <p:nvPr/>
        </p:nvSpPr>
        <p:spPr>
          <a:xfrm>
            <a:off x="2689825" y="761400"/>
            <a:ext cx="4098900" cy="47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Broad research question</a:t>
            </a:r>
            <a:endParaRPr/>
          </a:p>
        </p:txBody>
      </p:sp>
      <p:sp>
        <p:nvSpPr>
          <p:cNvPr id="279" name="Google Shape;279;p44"/>
          <p:cNvSpPr txBox="1"/>
          <p:nvPr/>
        </p:nvSpPr>
        <p:spPr>
          <a:xfrm>
            <a:off x="2689825" y="1572625"/>
            <a:ext cx="4098900" cy="47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Subtopic/theme (broad)</a:t>
            </a:r>
            <a:endParaRPr/>
          </a:p>
        </p:txBody>
      </p:sp>
      <p:sp>
        <p:nvSpPr>
          <p:cNvPr id="280" name="Google Shape;280;p44"/>
          <p:cNvSpPr txBox="1"/>
          <p:nvPr/>
        </p:nvSpPr>
        <p:spPr>
          <a:xfrm>
            <a:off x="2839300" y="2469225"/>
            <a:ext cx="4098900" cy="47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Subtopic/theme (narrow)</a:t>
            </a:r>
            <a:endParaRPr sz="1200"/>
          </a:p>
        </p:txBody>
      </p:sp>
      <p:sp>
        <p:nvSpPr>
          <p:cNvPr id="281" name="Google Shape;281;p44"/>
          <p:cNvSpPr txBox="1"/>
          <p:nvPr/>
        </p:nvSpPr>
        <p:spPr>
          <a:xfrm>
            <a:off x="2931800" y="3365825"/>
            <a:ext cx="4098900" cy="47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Subtopic/theme (narrower)</a:t>
            </a:r>
            <a:endParaRPr sz="1000"/>
          </a:p>
        </p:txBody>
      </p:sp>
      <p:sp>
        <p:nvSpPr>
          <p:cNvPr id="282" name="Google Shape;282;p44"/>
          <p:cNvSpPr txBox="1"/>
          <p:nvPr/>
        </p:nvSpPr>
        <p:spPr>
          <a:xfrm>
            <a:off x="2084975" y="4262425"/>
            <a:ext cx="4098900" cy="47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Your unique research question that is yet to be answered</a:t>
            </a:r>
            <a:endParaRPr sz="1000"/>
          </a:p>
        </p:txBody>
      </p:sp>
      <p:sp>
        <p:nvSpPr>
          <p:cNvPr id="283" name="Google Shape;283;p44"/>
          <p:cNvSpPr txBox="1"/>
          <p:nvPr/>
        </p:nvSpPr>
        <p:spPr>
          <a:xfrm>
            <a:off x="6409250" y="2332650"/>
            <a:ext cx="2565600" cy="4782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Introduce each subtopic and </a:t>
            </a:r>
            <a:endParaRPr sz="1200"/>
          </a:p>
          <a:p>
            <a:pPr marL="457200" lvl="0" indent="0" algn="l" rtl="0">
              <a:spcBef>
                <a:spcPts val="0"/>
              </a:spcBef>
              <a:spcAft>
                <a:spcPts val="0"/>
              </a:spcAft>
              <a:buNone/>
            </a:pPr>
            <a:r>
              <a:rPr lang="en" sz="1200"/>
              <a:t>explain its relevance</a:t>
            </a:r>
            <a:endParaRPr sz="1200"/>
          </a:p>
          <a:p>
            <a:pPr marL="457200" lvl="0" indent="-304800" algn="l" rtl="0">
              <a:spcBef>
                <a:spcPts val="0"/>
              </a:spcBef>
              <a:spcAft>
                <a:spcPts val="0"/>
              </a:spcAft>
              <a:buSzPts val="1200"/>
              <a:buChar char="●"/>
            </a:pPr>
            <a:r>
              <a:rPr lang="en" sz="1200"/>
              <a:t>Discuss what is known about it</a:t>
            </a:r>
            <a:endParaRPr sz="1200"/>
          </a:p>
          <a:p>
            <a:pPr marL="457200" lvl="0" indent="-304800" algn="l" rtl="0">
              <a:spcBef>
                <a:spcPts val="0"/>
              </a:spcBef>
              <a:spcAft>
                <a:spcPts val="0"/>
              </a:spcAft>
              <a:buSzPts val="1200"/>
              <a:buChar char="●"/>
            </a:pPr>
            <a:r>
              <a:rPr lang="en" sz="1200"/>
              <a:t>Weave it into the next subtopic </a:t>
            </a:r>
            <a:endParaRPr sz="1200"/>
          </a:p>
          <a:p>
            <a:pPr marL="457200" lvl="0" indent="-304800" algn="l" rtl="0">
              <a:spcBef>
                <a:spcPts val="0"/>
              </a:spcBef>
              <a:spcAft>
                <a:spcPts val="0"/>
              </a:spcAft>
              <a:buSzPts val="1200"/>
              <a:buChar char="●"/>
            </a:pPr>
            <a:r>
              <a:rPr lang="en" sz="1200"/>
              <a:t>Conclude by explicitly stating how you will contribute to the further understanding of the topic</a:t>
            </a:r>
            <a:endParaRPr sz="1200"/>
          </a:p>
          <a:p>
            <a:pPr marL="457200" lvl="0" indent="0" algn="l" rtl="0">
              <a:spcBef>
                <a:spcPts val="0"/>
              </a:spcBef>
              <a:spcAft>
                <a:spcPts val="0"/>
              </a:spcAft>
              <a:buNone/>
            </a:pPr>
            <a:endParaRPr sz="1200"/>
          </a:p>
        </p:txBody>
      </p:sp>
      <p:sp>
        <p:nvSpPr>
          <p:cNvPr id="284" name="Google Shape;284;p44"/>
          <p:cNvSpPr txBox="1"/>
          <p:nvPr/>
        </p:nvSpPr>
        <p:spPr>
          <a:xfrm>
            <a:off x="0" y="4820575"/>
            <a:ext cx="3778800" cy="44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t>CC0 1.0</a:t>
            </a:r>
            <a:endParaRPr sz="12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Useful tools</a:t>
            </a:r>
            <a:endParaRPr/>
          </a:p>
        </p:txBody>
      </p:sp>
      <p:sp>
        <p:nvSpPr>
          <p:cNvPr id="290" name="Google Shape;290;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u="sng">
                <a:solidFill>
                  <a:schemeClr val="hlink"/>
                </a:solidFill>
                <a:hlinkClick r:id="rId3"/>
              </a:rPr>
              <a:t>Sage Research Methods</a:t>
            </a:r>
            <a:endParaRPr/>
          </a:p>
          <a:p>
            <a:pPr marL="914400" lvl="1" indent="-317500" algn="l" rtl="0">
              <a:spcBef>
                <a:spcPts val="0"/>
              </a:spcBef>
              <a:spcAft>
                <a:spcPts val="0"/>
              </a:spcAft>
              <a:buSzPts val="1400"/>
              <a:buChar char="○"/>
            </a:pPr>
            <a:r>
              <a:rPr lang="en"/>
              <a:t>Very useful reference resource for research methodology definitions, resources to help with research projects from start to finish</a:t>
            </a:r>
            <a:endParaRPr/>
          </a:p>
          <a:p>
            <a:pPr marL="457200" lvl="0" indent="-342900" algn="l" rtl="0">
              <a:spcBef>
                <a:spcPts val="0"/>
              </a:spcBef>
              <a:spcAft>
                <a:spcPts val="0"/>
              </a:spcAft>
              <a:buSzPts val="1800"/>
              <a:buChar char="●"/>
            </a:pPr>
            <a:r>
              <a:rPr lang="en" u="sng">
                <a:solidFill>
                  <a:schemeClr val="hlink"/>
                </a:solidFill>
                <a:hlinkClick r:id="rId4"/>
              </a:rPr>
              <a:t>CASP checklists</a:t>
            </a:r>
            <a:endParaRPr/>
          </a:p>
          <a:p>
            <a:pPr marL="914400" lvl="1" indent="-317500" algn="l" rtl="0">
              <a:spcBef>
                <a:spcPts val="0"/>
              </a:spcBef>
              <a:spcAft>
                <a:spcPts val="0"/>
              </a:spcAft>
              <a:buSzPts val="1400"/>
              <a:buChar char="○"/>
            </a:pPr>
            <a:r>
              <a:rPr lang="en"/>
              <a:t>Especially the CASP Qualitative checklist - helps appraise articles as you read them</a:t>
            </a:r>
            <a:endParaRPr/>
          </a:p>
          <a:p>
            <a:pPr marL="457200" lvl="0" indent="-342900" algn="l" rtl="0">
              <a:spcBef>
                <a:spcPts val="0"/>
              </a:spcBef>
              <a:spcAft>
                <a:spcPts val="0"/>
              </a:spcAft>
              <a:buSzPts val="1800"/>
              <a:buChar char="●"/>
            </a:pPr>
            <a:r>
              <a:rPr lang="en" u="sng">
                <a:solidFill>
                  <a:schemeClr val="hlink"/>
                </a:solidFill>
                <a:hlinkClick r:id="rId5"/>
              </a:rPr>
              <a:t>SANRA scale</a:t>
            </a:r>
            <a:endParaRPr/>
          </a:p>
          <a:p>
            <a:pPr marL="914400" lvl="1" indent="-317500" algn="l" rtl="0">
              <a:spcBef>
                <a:spcPts val="0"/>
              </a:spcBef>
              <a:spcAft>
                <a:spcPts val="0"/>
              </a:spcAft>
              <a:buSzPts val="1400"/>
              <a:buChar char="○"/>
            </a:pPr>
            <a:r>
              <a:rPr lang="en"/>
              <a:t>Useful to help you appraise your own work when writing literature reviews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Recommended reading on literature reviews</a:t>
            </a:r>
            <a:endParaRPr/>
          </a:p>
        </p:txBody>
      </p:sp>
      <p:sp>
        <p:nvSpPr>
          <p:cNvPr id="296" name="Google Shape;296;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Andrew S. Denney &amp; Richard Tewksbury (2013) How to Write a Literature Review, </a:t>
            </a:r>
            <a:r>
              <a:rPr lang="en" i="1"/>
              <a:t>Journal of Criminal Justice Education</a:t>
            </a:r>
            <a:r>
              <a:rPr lang="en"/>
              <a:t>, 24:2, 218-234, DOI: </a:t>
            </a:r>
            <a:r>
              <a:rPr lang="en" u="sng">
                <a:solidFill>
                  <a:schemeClr val="hlink"/>
                </a:solidFill>
                <a:hlinkClick r:id="rId3"/>
              </a:rPr>
              <a:t>10.1080/10511253.2012.730617</a:t>
            </a:r>
            <a:endParaRPr/>
          </a:p>
          <a:p>
            <a:pPr marL="0" lvl="0" indent="0" algn="l" rtl="0">
              <a:spcBef>
                <a:spcPts val="1600"/>
              </a:spcBef>
              <a:spcAft>
                <a:spcPts val="0"/>
              </a:spcAft>
              <a:buNone/>
            </a:pPr>
            <a:r>
              <a:rPr lang="en" u="sng">
                <a:solidFill>
                  <a:schemeClr val="hlink"/>
                </a:solidFill>
                <a:hlinkClick r:id="rId4"/>
              </a:rPr>
              <a:t>Sage Research Methods</a:t>
            </a:r>
            <a:r>
              <a:rPr lang="en"/>
              <a:t> - search for specific terms, or “literature review” </a:t>
            </a:r>
            <a:endParaRPr/>
          </a:p>
          <a:p>
            <a:pPr marL="0" lvl="0" indent="0" algn="l" rtl="0">
              <a:spcBef>
                <a:spcPts val="1600"/>
              </a:spcBef>
              <a:spcAft>
                <a:spcPts val="0"/>
              </a:spcAft>
              <a:buNone/>
            </a:pPr>
            <a:r>
              <a:rPr lang="en"/>
              <a:t>Aveyard, H. (2014). </a:t>
            </a:r>
            <a:r>
              <a:rPr lang="en" i="1"/>
              <a:t>Doing a literature review in health and social care : a practical guide</a:t>
            </a:r>
            <a:r>
              <a:rPr lang="en"/>
              <a:t>. Retrieved from </a:t>
            </a:r>
            <a:r>
              <a:rPr lang="en" u="sng">
                <a:solidFill>
                  <a:schemeClr val="hlink"/>
                </a:solidFill>
                <a:hlinkClick r:id="rId5"/>
              </a:rPr>
              <a:t>http://ebookcentral.proquest.com.ezproxy.lib.ryerson.ca</a:t>
            </a:r>
            <a:endParaRPr/>
          </a:p>
          <a:p>
            <a:pPr marL="0" lvl="0" indent="0" algn="l" rtl="0">
              <a:spcBef>
                <a:spcPts val="1600"/>
              </a:spcBef>
              <a:spcAft>
                <a:spcPts val="0"/>
              </a:spcAft>
              <a:buNone/>
            </a:pPr>
            <a:r>
              <a:rPr lang="en"/>
              <a:t>Booth, A., Papaioannou, D., &amp; Sutton, A. (2016). Systematic approaches to a successful literature review (Second ed.) Sage.</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Systematic Review</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pic>
        <p:nvPicPr>
          <p:cNvPr id="306" name="Google Shape;306;p48"/>
          <p:cNvPicPr preferRelativeResize="0"/>
          <p:nvPr/>
        </p:nvPicPr>
        <p:blipFill>
          <a:blip r:embed="rId3">
            <a:alphaModFix/>
          </a:blip>
          <a:stretch>
            <a:fillRect/>
          </a:stretch>
        </p:blipFill>
        <p:spPr>
          <a:xfrm>
            <a:off x="1590825" y="69650"/>
            <a:ext cx="5962350" cy="4272773"/>
          </a:xfrm>
          <a:prstGeom prst="rect">
            <a:avLst/>
          </a:prstGeom>
          <a:noFill/>
          <a:ln>
            <a:noFill/>
          </a:ln>
        </p:spPr>
      </p:pic>
      <p:sp>
        <p:nvSpPr>
          <p:cNvPr id="307" name="Google Shape;307;p48"/>
          <p:cNvSpPr txBox="1"/>
          <p:nvPr/>
        </p:nvSpPr>
        <p:spPr>
          <a:xfrm>
            <a:off x="2718150" y="4638600"/>
            <a:ext cx="3895800" cy="42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t>Source: Kysh, Lynn (2013): Difference between a systematic review and a literature review. figshare. Poster.</a:t>
            </a:r>
            <a:endParaRPr sz="10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49"/>
          <p:cNvSpPr txBox="1">
            <a:spLocks noGrp="1"/>
          </p:cNvSpPr>
          <p:nvPr>
            <p:ph type="title"/>
          </p:nvPr>
        </p:nvSpPr>
        <p:spPr>
          <a:xfrm>
            <a:off x="666473" y="1762444"/>
            <a:ext cx="2624234" cy="1842331"/>
          </a:xfrm>
          <a:prstGeom prst="rect">
            <a:avLst/>
          </a:prstGeom>
          <a:noFill/>
          <a:ln>
            <a:noFill/>
          </a:ln>
        </p:spPr>
        <p:txBody>
          <a:bodyPr spcFirstLastPara="1" wrap="square" lIns="171450" tIns="171450" rIns="171450" bIns="171450" anchor="ctr" anchorCtr="0">
            <a:noAutofit/>
          </a:bodyPr>
          <a:lstStyle/>
          <a:p>
            <a:pPr marL="0" lvl="0" indent="0" algn="ctr" rtl="0">
              <a:lnSpc>
                <a:spcPct val="85000"/>
              </a:lnSpc>
              <a:spcBef>
                <a:spcPts val="0"/>
              </a:spcBef>
              <a:spcAft>
                <a:spcPts val="0"/>
              </a:spcAft>
              <a:buClr>
                <a:srgbClr val="FFFEFF"/>
              </a:buClr>
              <a:buSzPts val="3000"/>
              <a:buFont typeface="Rockwell"/>
              <a:buNone/>
            </a:pPr>
            <a:r>
              <a:rPr lang="en" sz="1100">
                <a:latin typeface="Rockwell"/>
                <a:ea typeface="Rockwell"/>
                <a:cs typeface="Rockwell"/>
                <a:sym typeface="Rockwell"/>
              </a:rPr>
              <a:t>What is a systematic review? </a:t>
            </a:r>
            <a:endParaRPr sz="1100">
              <a:latin typeface="Rockwell"/>
              <a:ea typeface="Rockwell"/>
              <a:cs typeface="Rockwell"/>
              <a:sym typeface="Rockwell"/>
            </a:endParaRPr>
          </a:p>
        </p:txBody>
      </p:sp>
      <p:sp>
        <p:nvSpPr>
          <p:cNvPr id="313" name="Google Shape;313;p49"/>
          <p:cNvSpPr txBox="1">
            <a:spLocks noGrp="1"/>
          </p:cNvSpPr>
          <p:nvPr>
            <p:ph type="body" idx="1"/>
          </p:nvPr>
        </p:nvSpPr>
        <p:spPr>
          <a:xfrm>
            <a:off x="3522517" y="1153391"/>
            <a:ext cx="4937761" cy="3702073"/>
          </a:xfrm>
          <a:prstGeom prst="rect">
            <a:avLst/>
          </a:prstGeom>
          <a:noFill/>
          <a:ln>
            <a:noFill/>
          </a:ln>
        </p:spPr>
        <p:txBody>
          <a:bodyPr spcFirstLastPara="1" wrap="square" lIns="68575" tIns="34275" rIns="68575" bIns="34275" anchor="ctr" anchorCtr="0">
            <a:noAutofit/>
          </a:bodyPr>
          <a:lstStyle/>
          <a:p>
            <a:pPr marL="177800" lvl="0" indent="-177800" algn="just" rtl="0">
              <a:lnSpc>
                <a:spcPct val="120000"/>
              </a:lnSpc>
              <a:spcBef>
                <a:spcPts val="0"/>
              </a:spcBef>
              <a:spcAft>
                <a:spcPts val="0"/>
              </a:spcAft>
              <a:buSzPts val="1500"/>
              <a:buNone/>
            </a:pPr>
            <a:r>
              <a:rPr lang="en" sz="1100"/>
              <a:t>	“A systematic review attempts to collate all empirical evidence that fits pre-specified eligibility criteria in order to answer a specific research question. The key characteristics of a systematic review are: </a:t>
            </a:r>
            <a:r>
              <a:rPr lang="en" sz="1100" i="1"/>
              <a:t>a clearly defined question</a:t>
            </a:r>
            <a:r>
              <a:rPr lang="en" sz="1100"/>
              <a:t> with </a:t>
            </a:r>
            <a:r>
              <a:rPr lang="en" sz="1100" i="1"/>
              <a:t>inclusion &amp; exclusion criteria</a:t>
            </a:r>
            <a:r>
              <a:rPr lang="en" sz="1100"/>
              <a:t>; </a:t>
            </a:r>
            <a:r>
              <a:rPr lang="en" sz="1100" b="1" i="1"/>
              <a:t>rigorous</a:t>
            </a:r>
            <a:r>
              <a:rPr lang="en" sz="1100" i="1"/>
              <a:t> &amp; </a:t>
            </a:r>
            <a:r>
              <a:rPr lang="en" sz="1100" b="1" i="1"/>
              <a:t>systematic search</a:t>
            </a:r>
            <a:r>
              <a:rPr lang="en" sz="1100" b="1"/>
              <a:t> of the literature</a:t>
            </a:r>
            <a:r>
              <a:rPr lang="en" sz="1100"/>
              <a:t>; </a:t>
            </a:r>
            <a:r>
              <a:rPr lang="en" sz="1100" i="1"/>
              <a:t>critical appraisal </a:t>
            </a:r>
            <a:r>
              <a:rPr lang="en" sz="1100"/>
              <a:t>of included studies; </a:t>
            </a:r>
            <a:r>
              <a:rPr lang="en" sz="1100" b="1"/>
              <a:t>data extraction and management</a:t>
            </a:r>
            <a:r>
              <a:rPr lang="en" sz="1100"/>
              <a:t>; </a:t>
            </a:r>
            <a:r>
              <a:rPr lang="en" sz="1100" i="1"/>
              <a:t>analysis &amp; </a:t>
            </a:r>
            <a:r>
              <a:rPr lang="en" sz="1100" b="1" i="1"/>
              <a:t>interpretation</a:t>
            </a:r>
            <a:r>
              <a:rPr lang="en" sz="1100"/>
              <a:t> of results; and </a:t>
            </a:r>
            <a:r>
              <a:rPr lang="en" sz="1100" i="1"/>
              <a:t>report for </a:t>
            </a:r>
            <a:r>
              <a:rPr lang="en" sz="1100" b="1" i="1"/>
              <a:t>publication</a:t>
            </a:r>
            <a:r>
              <a:rPr lang="en" sz="1100" b="1"/>
              <a:t>.</a:t>
            </a:r>
            <a:r>
              <a:rPr lang="en" sz="1100"/>
              <a:t>” </a:t>
            </a:r>
            <a:endParaRPr sz="1100"/>
          </a:p>
          <a:p>
            <a:pPr marL="177800" lvl="0" indent="-177800" algn="l" rtl="0">
              <a:lnSpc>
                <a:spcPct val="120000"/>
              </a:lnSpc>
              <a:spcBef>
                <a:spcPts val="800"/>
              </a:spcBef>
              <a:spcAft>
                <a:spcPts val="0"/>
              </a:spcAft>
              <a:buSzPts val="1500"/>
              <a:buNone/>
            </a:pPr>
            <a:r>
              <a:rPr lang="en" sz="1100"/>
              <a:t>		– </a:t>
            </a:r>
            <a:r>
              <a:rPr lang="en" sz="1100" u="sng">
                <a:solidFill>
                  <a:schemeClr val="hlink"/>
                </a:solidFill>
                <a:hlinkClick r:id="rId3"/>
              </a:rPr>
              <a:t>Duke University Medical Centre &amp; Archives</a:t>
            </a:r>
            <a:r>
              <a:rPr lang="en" sz="1100"/>
              <a:t>	</a:t>
            </a:r>
            <a:br>
              <a:rPr lang="en" sz="1600"/>
            </a:br>
            <a:r>
              <a:rPr lang="en" sz="1600"/>
              <a:t>		</a:t>
            </a:r>
            <a:endParaRPr sz="1100"/>
          </a:p>
          <a:p>
            <a:pPr marL="177800" lvl="0" indent="-88900" algn="just" rtl="0">
              <a:lnSpc>
                <a:spcPct val="120000"/>
              </a:lnSpc>
              <a:spcBef>
                <a:spcPts val="800"/>
              </a:spcBef>
              <a:spcAft>
                <a:spcPts val="0"/>
              </a:spcAft>
              <a:buSzPts val="1500"/>
              <a:buNone/>
            </a:pPr>
            <a:endParaRPr sz="11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0"/>
          <p:cNvSpPr txBox="1">
            <a:spLocks noGrp="1"/>
          </p:cNvSpPr>
          <p:nvPr>
            <p:ph type="title"/>
          </p:nvPr>
        </p:nvSpPr>
        <p:spPr>
          <a:xfrm>
            <a:off x="666473" y="1762444"/>
            <a:ext cx="2624234" cy="1842331"/>
          </a:xfrm>
          <a:prstGeom prst="rect">
            <a:avLst/>
          </a:prstGeom>
          <a:noFill/>
          <a:ln>
            <a:noFill/>
          </a:ln>
        </p:spPr>
        <p:txBody>
          <a:bodyPr spcFirstLastPara="1" wrap="square" lIns="171450" tIns="171450" rIns="171450" bIns="171450" anchor="ctr" anchorCtr="0">
            <a:noAutofit/>
          </a:bodyPr>
          <a:lstStyle/>
          <a:p>
            <a:pPr marL="0" lvl="0" indent="0" algn="ctr" rtl="0">
              <a:lnSpc>
                <a:spcPct val="85000"/>
              </a:lnSpc>
              <a:spcBef>
                <a:spcPts val="0"/>
              </a:spcBef>
              <a:spcAft>
                <a:spcPts val="0"/>
              </a:spcAft>
              <a:buClr>
                <a:srgbClr val="FFFEFF"/>
              </a:buClr>
              <a:buSzPts val="3000"/>
              <a:buFont typeface="Rockwell"/>
              <a:buNone/>
            </a:pPr>
            <a:r>
              <a:rPr lang="en" sz="3000">
                <a:latin typeface="Rockwell"/>
                <a:ea typeface="Rockwell"/>
                <a:cs typeface="Rockwell"/>
                <a:sym typeface="Rockwell"/>
              </a:rPr>
              <a:t>Who is involved?</a:t>
            </a:r>
            <a:endParaRPr sz="1100"/>
          </a:p>
        </p:txBody>
      </p:sp>
      <p:sp>
        <p:nvSpPr>
          <p:cNvPr id="319" name="Google Shape;319;p50"/>
          <p:cNvSpPr txBox="1">
            <a:spLocks noGrp="1"/>
          </p:cNvSpPr>
          <p:nvPr>
            <p:ph type="body" idx="1"/>
          </p:nvPr>
        </p:nvSpPr>
        <p:spPr>
          <a:xfrm>
            <a:off x="3838835" y="602389"/>
            <a:ext cx="4711405" cy="3936467"/>
          </a:xfrm>
          <a:prstGeom prst="rect">
            <a:avLst/>
          </a:prstGeom>
          <a:noFill/>
          <a:ln>
            <a:noFill/>
          </a:ln>
        </p:spPr>
        <p:txBody>
          <a:bodyPr spcFirstLastPara="1" wrap="square" lIns="68575" tIns="34275" rIns="68575" bIns="34275" anchor="ctr" anchorCtr="0">
            <a:noAutofit/>
          </a:bodyPr>
          <a:lstStyle/>
          <a:p>
            <a:pPr marL="177800" lvl="0" indent="-88900" algn="l" rtl="0">
              <a:lnSpc>
                <a:spcPct val="100000"/>
              </a:lnSpc>
              <a:spcBef>
                <a:spcPts val="0"/>
              </a:spcBef>
              <a:spcAft>
                <a:spcPts val="0"/>
              </a:spcAft>
              <a:buSzPts val="1400"/>
              <a:buNone/>
            </a:pPr>
            <a:endParaRPr sz="1200"/>
          </a:p>
          <a:p>
            <a:pPr marL="177800" lvl="0" indent="-177800" algn="l" rtl="0">
              <a:lnSpc>
                <a:spcPct val="100000"/>
              </a:lnSpc>
              <a:spcBef>
                <a:spcPts val="800"/>
              </a:spcBef>
              <a:spcAft>
                <a:spcPts val="0"/>
              </a:spcAft>
              <a:buSzPts val="1400"/>
              <a:buChar char="▪"/>
            </a:pPr>
            <a:r>
              <a:rPr lang="en" sz="1200"/>
              <a:t>A true systematic review should involve a team of people :</a:t>
            </a:r>
            <a:endParaRPr sz="1100"/>
          </a:p>
          <a:p>
            <a:pPr marL="177800" lvl="0" indent="-88900" algn="l" rtl="0">
              <a:lnSpc>
                <a:spcPct val="100000"/>
              </a:lnSpc>
              <a:spcBef>
                <a:spcPts val="800"/>
              </a:spcBef>
              <a:spcAft>
                <a:spcPts val="0"/>
              </a:spcAft>
              <a:buSzPts val="1400"/>
              <a:buNone/>
            </a:pPr>
            <a:endParaRPr sz="1200"/>
          </a:p>
          <a:p>
            <a:pPr marL="520700" lvl="1" indent="-171450" algn="l" rtl="0">
              <a:lnSpc>
                <a:spcPct val="100000"/>
              </a:lnSpc>
              <a:spcBef>
                <a:spcPts val="400"/>
              </a:spcBef>
              <a:spcAft>
                <a:spcPts val="0"/>
              </a:spcAft>
              <a:buSzPts val="1500"/>
              <a:buChar char="▪"/>
            </a:pPr>
            <a:r>
              <a:rPr lang="en" sz="1400"/>
              <a:t>Reviewers working independently to screen abstracts, </a:t>
            </a:r>
            <a:endParaRPr sz="1100"/>
          </a:p>
          <a:p>
            <a:pPr marL="520700" lvl="1" indent="-171450" algn="l" rtl="0">
              <a:lnSpc>
                <a:spcPct val="100000"/>
              </a:lnSpc>
              <a:spcBef>
                <a:spcPts val="400"/>
              </a:spcBef>
              <a:spcAft>
                <a:spcPts val="0"/>
              </a:spcAft>
              <a:buSzPts val="1500"/>
              <a:buChar char="▪"/>
            </a:pPr>
            <a:r>
              <a:rPr lang="en" sz="1400"/>
              <a:t>Subject experts to clarify issues related to the topic, </a:t>
            </a:r>
            <a:endParaRPr sz="1100"/>
          </a:p>
          <a:p>
            <a:pPr marL="520700" lvl="1" indent="-171450" algn="l" rtl="0">
              <a:lnSpc>
                <a:spcPct val="100000"/>
              </a:lnSpc>
              <a:spcBef>
                <a:spcPts val="400"/>
              </a:spcBef>
              <a:spcAft>
                <a:spcPts val="0"/>
              </a:spcAft>
              <a:buSzPts val="1500"/>
              <a:buChar char="▪"/>
            </a:pPr>
            <a:r>
              <a:rPr lang="en" sz="1400"/>
              <a:t>Statistician to help with data analysis; and a </a:t>
            </a:r>
            <a:endParaRPr sz="1100"/>
          </a:p>
          <a:p>
            <a:pPr marL="520700" lvl="1" indent="-171450" algn="l" rtl="0">
              <a:lnSpc>
                <a:spcPct val="100000"/>
              </a:lnSpc>
              <a:spcBef>
                <a:spcPts val="400"/>
              </a:spcBef>
              <a:spcAft>
                <a:spcPts val="0"/>
              </a:spcAft>
              <a:buSzPts val="1500"/>
              <a:buChar char="▪"/>
            </a:pPr>
            <a:r>
              <a:rPr lang="en" sz="1400"/>
              <a:t>A project leader to coordinate and write the final report.</a:t>
            </a:r>
            <a:endParaRPr sz="1100"/>
          </a:p>
          <a:p>
            <a:pPr marL="520700" lvl="1" indent="-171450" algn="l" rtl="0">
              <a:lnSpc>
                <a:spcPct val="100000"/>
              </a:lnSpc>
              <a:spcBef>
                <a:spcPts val="400"/>
              </a:spcBef>
              <a:spcAft>
                <a:spcPts val="0"/>
              </a:spcAft>
              <a:buSzPts val="1500"/>
              <a:buChar char="▪"/>
            </a:pPr>
            <a:r>
              <a:rPr lang="en" sz="1400"/>
              <a:t>A librarian(s) to develop comprehensive search strategies and identify appropriate databases</a:t>
            </a:r>
            <a:endParaRPr sz="1100"/>
          </a:p>
          <a:p>
            <a:pPr marL="520700" lvl="1" indent="-76200" algn="l" rtl="0">
              <a:lnSpc>
                <a:spcPct val="100000"/>
              </a:lnSpc>
              <a:spcBef>
                <a:spcPts val="400"/>
              </a:spcBef>
              <a:spcAft>
                <a:spcPts val="0"/>
              </a:spcAft>
              <a:buSzPts val="1500"/>
              <a:buNone/>
            </a:pPr>
            <a:endParaRPr sz="1400"/>
          </a:p>
          <a:p>
            <a:pPr marL="520700" lvl="1" indent="-171450" algn="l" rtl="0">
              <a:lnSpc>
                <a:spcPct val="100000"/>
              </a:lnSpc>
              <a:spcBef>
                <a:spcPts val="400"/>
              </a:spcBef>
              <a:spcAft>
                <a:spcPts val="0"/>
              </a:spcAft>
              <a:buSzPts val="1500"/>
              <a:buChar char="▪"/>
            </a:pPr>
            <a:r>
              <a:rPr lang="en" sz="1400"/>
              <a:t>A systematic review can take </a:t>
            </a:r>
            <a:r>
              <a:rPr lang="en" sz="1400" u="sng"/>
              <a:t>at least a year to complete</a:t>
            </a:r>
            <a:r>
              <a:rPr lang="en" sz="1400"/>
              <a:t>!</a:t>
            </a:r>
            <a:endParaRPr sz="11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pic>
        <p:nvPicPr>
          <p:cNvPr id="324" name="Google Shape;324;p51"/>
          <p:cNvPicPr preferRelativeResize="0"/>
          <p:nvPr/>
        </p:nvPicPr>
        <p:blipFill>
          <a:blip r:embed="rId3">
            <a:alphaModFix/>
          </a:blip>
          <a:stretch>
            <a:fillRect/>
          </a:stretch>
        </p:blipFill>
        <p:spPr>
          <a:xfrm>
            <a:off x="1685250" y="157837"/>
            <a:ext cx="5506800" cy="446185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Tools</a:t>
            </a:r>
            <a:endParaRPr/>
          </a:p>
        </p:txBody>
      </p:sp>
      <p:sp>
        <p:nvSpPr>
          <p:cNvPr id="330" name="Google Shape;330;p52"/>
          <p:cNvSpPr txBox="1">
            <a:spLocks noGrp="1"/>
          </p:cNvSpPr>
          <p:nvPr>
            <p:ph type="body" idx="1"/>
          </p:nvPr>
        </p:nvSpPr>
        <p:spPr>
          <a:xfrm>
            <a:off x="311700" y="1177950"/>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Organizations of note:</a:t>
            </a:r>
            <a:endParaRPr sz="1200"/>
          </a:p>
          <a:p>
            <a:pPr marL="457200" lvl="0" indent="-304800" algn="l" rtl="0">
              <a:spcBef>
                <a:spcPts val="1600"/>
              </a:spcBef>
              <a:spcAft>
                <a:spcPts val="0"/>
              </a:spcAft>
              <a:buSzPts val="1200"/>
              <a:buChar char="●"/>
            </a:pPr>
            <a:r>
              <a:rPr lang="en" sz="1200" u="sng">
                <a:solidFill>
                  <a:schemeClr val="hlink"/>
                </a:solidFill>
                <a:hlinkClick r:id="rId3"/>
              </a:rPr>
              <a:t>Cochrane Collaboration</a:t>
            </a:r>
            <a:r>
              <a:rPr lang="en" sz="1200"/>
              <a:t> (health sciences)</a:t>
            </a:r>
            <a:endParaRPr sz="1200"/>
          </a:p>
          <a:p>
            <a:pPr marL="457200" lvl="0" indent="-304800" algn="l" rtl="0">
              <a:spcBef>
                <a:spcPts val="0"/>
              </a:spcBef>
              <a:spcAft>
                <a:spcPts val="0"/>
              </a:spcAft>
              <a:buSzPts val="1200"/>
              <a:buChar char="●"/>
            </a:pPr>
            <a:r>
              <a:rPr lang="en" sz="1200" u="sng">
                <a:solidFill>
                  <a:schemeClr val="hlink"/>
                </a:solidFill>
                <a:hlinkClick r:id="rId4"/>
              </a:rPr>
              <a:t>Campbell Collaboration</a:t>
            </a:r>
            <a:r>
              <a:rPr lang="en" sz="1200"/>
              <a:t> (social sciences)</a:t>
            </a:r>
            <a:endParaRPr sz="1200"/>
          </a:p>
          <a:p>
            <a:pPr marL="457200" lvl="0" indent="-304800" algn="l" rtl="0">
              <a:spcBef>
                <a:spcPts val="0"/>
              </a:spcBef>
              <a:spcAft>
                <a:spcPts val="0"/>
              </a:spcAft>
              <a:buSzPts val="1200"/>
              <a:buChar char="●"/>
            </a:pPr>
            <a:r>
              <a:rPr lang="en" sz="1200" u="sng">
                <a:solidFill>
                  <a:schemeClr val="hlink"/>
                </a:solidFill>
                <a:hlinkClick r:id="rId5"/>
              </a:rPr>
              <a:t>Centre for Reviews and Dissemination</a:t>
            </a:r>
            <a:endParaRPr sz="1200"/>
          </a:p>
          <a:p>
            <a:pPr marL="0" lvl="0" indent="0" algn="l" rtl="0">
              <a:spcBef>
                <a:spcPts val="1600"/>
              </a:spcBef>
              <a:spcAft>
                <a:spcPts val="0"/>
              </a:spcAft>
              <a:buNone/>
            </a:pPr>
            <a:r>
              <a:rPr lang="en" sz="1200"/>
              <a:t>Registries:</a:t>
            </a:r>
            <a:endParaRPr sz="1200"/>
          </a:p>
          <a:p>
            <a:pPr marL="457200" lvl="0" indent="-304800" algn="l" rtl="0">
              <a:spcBef>
                <a:spcPts val="1600"/>
              </a:spcBef>
              <a:spcAft>
                <a:spcPts val="0"/>
              </a:spcAft>
              <a:buSzPts val="1200"/>
              <a:buChar char="●"/>
            </a:pPr>
            <a:r>
              <a:rPr lang="en" sz="1200" u="sng">
                <a:solidFill>
                  <a:schemeClr val="hlink"/>
                </a:solidFill>
                <a:hlinkClick r:id="rId6"/>
              </a:rPr>
              <a:t>PROSPERO</a:t>
            </a:r>
            <a:endParaRPr sz="1200"/>
          </a:p>
          <a:p>
            <a:pPr marL="0" lvl="0" indent="0" algn="l" rtl="0">
              <a:spcBef>
                <a:spcPts val="1600"/>
              </a:spcBef>
              <a:spcAft>
                <a:spcPts val="0"/>
              </a:spcAft>
              <a:buNone/>
            </a:pPr>
            <a:r>
              <a:rPr lang="en" sz="1200"/>
              <a:t>Methodology:</a:t>
            </a:r>
            <a:endParaRPr sz="1200"/>
          </a:p>
          <a:p>
            <a:pPr marL="457200" lvl="0" indent="-304800" algn="l" rtl="0">
              <a:spcBef>
                <a:spcPts val="1600"/>
              </a:spcBef>
              <a:spcAft>
                <a:spcPts val="0"/>
              </a:spcAft>
              <a:buSzPts val="1200"/>
              <a:buChar char="●"/>
            </a:pPr>
            <a:r>
              <a:rPr lang="en" sz="1200" u="sng">
                <a:solidFill>
                  <a:schemeClr val="hlink"/>
                </a:solidFill>
                <a:hlinkClick r:id="rId7"/>
              </a:rPr>
              <a:t>PRISM</a:t>
            </a:r>
            <a:endParaRPr sz="1200"/>
          </a:p>
          <a:p>
            <a:pPr marL="457200" lvl="0" indent="0" algn="l" rtl="0">
              <a:spcBef>
                <a:spcPts val="1600"/>
              </a:spcBef>
              <a:spcAft>
                <a:spcPts val="1600"/>
              </a:spcAft>
              <a:buNone/>
            </a:pPr>
            <a:endParaRPr sz="1200"/>
          </a:p>
        </p:txBody>
      </p:sp>
      <p:sp>
        <p:nvSpPr>
          <p:cNvPr id="331" name="Google Shape;331;p52"/>
          <p:cNvSpPr txBox="1">
            <a:spLocks noGrp="1"/>
          </p:cNvSpPr>
          <p:nvPr>
            <p:ph type="body" idx="2"/>
          </p:nvPr>
        </p:nvSpPr>
        <p:spPr>
          <a:xfrm>
            <a:off x="4762375" y="1177950"/>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t>Critical appraisal tools: </a:t>
            </a:r>
            <a:endParaRPr sz="1200"/>
          </a:p>
          <a:p>
            <a:pPr marL="457200" lvl="0" indent="-304800" algn="l" rtl="0">
              <a:spcBef>
                <a:spcPts val="1600"/>
              </a:spcBef>
              <a:spcAft>
                <a:spcPts val="0"/>
              </a:spcAft>
              <a:buSzPts val="1200"/>
              <a:buChar char="●"/>
            </a:pPr>
            <a:r>
              <a:rPr lang="en" sz="1200" u="sng">
                <a:solidFill>
                  <a:schemeClr val="hlink"/>
                </a:solidFill>
                <a:hlinkClick r:id="rId8"/>
              </a:rPr>
              <a:t>CASP</a:t>
            </a:r>
            <a:r>
              <a:rPr lang="en" sz="1200"/>
              <a:t> </a:t>
            </a:r>
            <a:endParaRPr sz="1200"/>
          </a:p>
          <a:p>
            <a:pPr marL="457200" lvl="0" indent="-304800" algn="l" rtl="0">
              <a:spcBef>
                <a:spcPts val="0"/>
              </a:spcBef>
              <a:spcAft>
                <a:spcPts val="0"/>
              </a:spcAft>
              <a:buSzPts val="1200"/>
              <a:buChar char="●"/>
            </a:pPr>
            <a:r>
              <a:rPr lang="en" sz="1200" u="sng">
                <a:solidFill>
                  <a:schemeClr val="hlink"/>
                </a:solidFill>
                <a:hlinkClick r:id="rId9"/>
              </a:rPr>
              <a:t>BestBETS </a:t>
            </a:r>
            <a:endParaRPr sz="1200"/>
          </a:p>
          <a:p>
            <a:pPr marL="457200" lvl="0" indent="-304800" algn="l" rtl="0">
              <a:spcBef>
                <a:spcPts val="0"/>
              </a:spcBef>
              <a:spcAft>
                <a:spcPts val="0"/>
              </a:spcAft>
              <a:buSzPts val="1200"/>
              <a:buChar char="●"/>
            </a:pPr>
            <a:r>
              <a:rPr lang="en" sz="1200" u="sng">
                <a:solidFill>
                  <a:schemeClr val="hlink"/>
                </a:solidFill>
                <a:hlinkClick r:id="rId10"/>
              </a:rPr>
              <a:t>MMAT checklist</a:t>
            </a:r>
            <a:endParaRPr sz="1200"/>
          </a:p>
          <a:p>
            <a:pPr marL="457200" lvl="0" indent="-304800" algn="l" rtl="0">
              <a:spcBef>
                <a:spcPts val="0"/>
              </a:spcBef>
              <a:spcAft>
                <a:spcPts val="0"/>
              </a:spcAft>
              <a:buSzPts val="1200"/>
              <a:buChar char="●"/>
            </a:pPr>
            <a:r>
              <a:rPr lang="en" sz="1200" u="sng">
                <a:solidFill>
                  <a:schemeClr val="hlink"/>
                </a:solidFill>
                <a:hlinkClick r:id="rId11"/>
              </a:rPr>
              <a:t>AMSTAR</a:t>
            </a:r>
            <a:endParaRPr sz="1200"/>
          </a:p>
          <a:p>
            <a:pPr marL="0" lvl="0" indent="0" algn="l" rtl="0">
              <a:spcBef>
                <a:spcPts val="1600"/>
              </a:spcBef>
              <a:spcAft>
                <a:spcPts val="0"/>
              </a:spcAft>
              <a:buClr>
                <a:schemeClr val="dk1"/>
              </a:buClr>
              <a:buSzPts val="1100"/>
              <a:buFont typeface="Arial"/>
              <a:buNone/>
            </a:pPr>
            <a:r>
              <a:rPr lang="en" sz="1200"/>
              <a:t>Bias reduction:</a:t>
            </a:r>
            <a:endParaRPr sz="1200"/>
          </a:p>
          <a:p>
            <a:pPr marL="457200" lvl="0" indent="-304800" algn="l" rtl="0">
              <a:spcBef>
                <a:spcPts val="1600"/>
              </a:spcBef>
              <a:spcAft>
                <a:spcPts val="0"/>
              </a:spcAft>
              <a:buSzPts val="1200"/>
              <a:buChar char="●"/>
            </a:pPr>
            <a:r>
              <a:rPr lang="en" sz="1200" u="sng">
                <a:solidFill>
                  <a:schemeClr val="hlink"/>
                </a:solidFill>
                <a:hlinkClick r:id="rId12"/>
              </a:rPr>
              <a:t>ROBIS</a:t>
            </a:r>
            <a:endParaRPr sz="1200"/>
          </a:p>
          <a:p>
            <a:pPr marL="457200" lvl="0" indent="-304800" algn="l" rtl="0">
              <a:spcBef>
                <a:spcPts val="0"/>
              </a:spcBef>
              <a:spcAft>
                <a:spcPts val="0"/>
              </a:spcAft>
              <a:buSzPts val="1200"/>
              <a:buChar char="●"/>
            </a:pPr>
            <a:r>
              <a:rPr lang="en" sz="1200" u="sng">
                <a:solidFill>
                  <a:schemeClr val="hlink"/>
                </a:solidFill>
                <a:hlinkClick r:id="rId13"/>
              </a:rPr>
              <a:t>RoB 2</a:t>
            </a:r>
            <a:endParaRPr sz="1200"/>
          </a:p>
          <a:p>
            <a:pPr marL="457200" lvl="0" indent="-304800" algn="l" rtl="0">
              <a:spcBef>
                <a:spcPts val="0"/>
              </a:spcBef>
              <a:spcAft>
                <a:spcPts val="0"/>
              </a:spcAft>
              <a:buSzPts val="1200"/>
              <a:buChar char="●"/>
            </a:pPr>
            <a:endParaRPr sz="1200"/>
          </a:p>
          <a:p>
            <a:pPr marL="0" lvl="0" indent="0" algn="l"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SALSA Framework</a:t>
            </a:r>
            <a:endParaRPr/>
          </a:p>
        </p:txBody>
      </p:sp>
      <p:sp>
        <p:nvSpPr>
          <p:cNvPr id="110" name="Google Shape;110;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a:t>Search</a:t>
            </a:r>
            <a:endParaRPr/>
          </a:p>
          <a:p>
            <a:pPr marL="457200" lvl="0" indent="-342900" algn="l" rtl="0">
              <a:spcBef>
                <a:spcPts val="0"/>
              </a:spcBef>
              <a:spcAft>
                <a:spcPts val="0"/>
              </a:spcAft>
              <a:buSzPts val="1800"/>
              <a:buAutoNum type="arabicPeriod"/>
            </a:pPr>
            <a:r>
              <a:rPr lang="en"/>
              <a:t>Appraisal</a:t>
            </a:r>
            <a:endParaRPr/>
          </a:p>
          <a:p>
            <a:pPr marL="457200" lvl="0" indent="-342900" algn="l" rtl="0">
              <a:spcBef>
                <a:spcPts val="0"/>
              </a:spcBef>
              <a:spcAft>
                <a:spcPts val="0"/>
              </a:spcAft>
              <a:buSzPts val="1800"/>
              <a:buAutoNum type="arabicPeriod"/>
            </a:pPr>
            <a:r>
              <a:rPr lang="en"/>
              <a:t>Synthesis </a:t>
            </a:r>
            <a:endParaRPr/>
          </a:p>
          <a:p>
            <a:pPr marL="457200" lvl="0" indent="-342900" algn="l" rtl="0">
              <a:spcBef>
                <a:spcPts val="0"/>
              </a:spcBef>
              <a:spcAft>
                <a:spcPts val="0"/>
              </a:spcAft>
              <a:buSzPts val="1800"/>
              <a:buAutoNum type="arabicPeriod"/>
            </a:pPr>
            <a:r>
              <a:rPr lang="en"/>
              <a:t>Analysis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5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 class exercise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54"/>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Find a systematic and/or literature review on a topic of interest in your subject area using Search Everything </a:t>
            </a:r>
            <a:r>
              <a:rPr lang="en" sz="1800" u="sng">
                <a:solidFill>
                  <a:schemeClr val="hlink"/>
                </a:solidFill>
                <a:hlinkClick r:id="rId3"/>
              </a:rPr>
              <a:t>Advanced Search</a:t>
            </a:r>
            <a:r>
              <a:rPr lang="en" sz="1800"/>
              <a:t>. </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do we do literature reviews? </a:t>
            </a:r>
            <a:endParaRPr/>
          </a:p>
        </p:txBody>
      </p:sp>
      <p:sp>
        <p:nvSpPr>
          <p:cNvPr id="116" name="Google Shape;116;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Research is iterative and depends upon asking increasingly complex or new questions whose answers in turn develop additional questions or lines of inquiry in any field.</a:t>
            </a:r>
            <a:endParaRPr/>
          </a:p>
          <a:p>
            <a:pPr marL="0" lvl="0" indent="0" algn="l" rtl="0">
              <a:spcBef>
                <a:spcPts val="1600"/>
              </a:spcBef>
              <a:spcAft>
                <a:spcPts val="0"/>
              </a:spcAft>
              <a:buNone/>
            </a:pPr>
            <a:endParaRPr/>
          </a:p>
          <a:p>
            <a:pPr marL="0" lvl="0" indent="0" algn="l" rtl="0">
              <a:spcBef>
                <a:spcPts val="1600"/>
              </a:spcBef>
              <a:spcAft>
                <a:spcPts val="0"/>
              </a:spcAft>
              <a:buNone/>
            </a:pPr>
            <a:r>
              <a:rPr lang="en"/>
              <a:t>Searching for information is often nonlinear and iterative, requiring the evaluation of a range of information sources and the mental flexibility to pursue alternate avenues as new understanding develops.</a:t>
            </a:r>
            <a:endParaRPr/>
          </a:p>
          <a:p>
            <a:pPr marL="0" lvl="0" indent="0" algn="r" rtl="0">
              <a:spcBef>
                <a:spcPts val="1600"/>
              </a:spcBef>
              <a:spcAft>
                <a:spcPts val="1600"/>
              </a:spcAft>
              <a:buNone/>
            </a:pPr>
            <a:r>
              <a:rPr lang="en" sz="1000"/>
              <a:t>Source: </a:t>
            </a:r>
            <a:r>
              <a:rPr lang="en" sz="1000" u="sng">
                <a:solidFill>
                  <a:schemeClr val="hlink"/>
                </a:solidFill>
                <a:hlinkClick r:id="rId3"/>
              </a:rPr>
              <a:t>ACRL Information Literacy Framework for Higher Education</a:t>
            </a:r>
            <a:r>
              <a:rPr lang="en" sz="1000"/>
              <a:t>, 2016</a:t>
            </a:r>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narrative literature review</a:t>
            </a:r>
            <a:endParaRPr/>
          </a:p>
        </p:txBody>
      </p:sp>
      <p:sp>
        <p:nvSpPr>
          <p:cNvPr id="122" name="Google Shape;12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What is already known about this area? What is </a:t>
            </a:r>
            <a:r>
              <a:rPr lang="en" b="1"/>
              <a:t>not</a:t>
            </a:r>
            <a:r>
              <a:rPr lang="en"/>
              <a:t> known?</a:t>
            </a:r>
            <a:endParaRPr/>
          </a:p>
          <a:p>
            <a:pPr marL="457200" lvl="0" indent="-342900" algn="l" rtl="0">
              <a:spcBef>
                <a:spcPts val="0"/>
              </a:spcBef>
              <a:spcAft>
                <a:spcPts val="0"/>
              </a:spcAft>
              <a:buSzPts val="1800"/>
              <a:buChar char="●"/>
            </a:pPr>
            <a:r>
              <a:rPr lang="en"/>
              <a:t>What concepts and theories are relevant?</a:t>
            </a:r>
            <a:endParaRPr/>
          </a:p>
          <a:p>
            <a:pPr marL="457200" lvl="0" indent="-342900" algn="l" rtl="0">
              <a:spcBef>
                <a:spcPts val="0"/>
              </a:spcBef>
              <a:spcAft>
                <a:spcPts val="0"/>
              </a:spcAft>
              <a:buSzPts val="1800"/>
              <a:buChar char="●"/>
            </a:pPr>
            <a:r>
              <a:rPr lang="en"/>
              <a:t>What research methods and strategies have been employed in studying this area?</a:t>
            </a:r>
            <a:endParaRPr/>
          </a:p>
          <a:p>
            <a:pPr marL="457200" lvl="0" indent="-342900" algn="l" rtl="0">
              <a:spcBef>
                <a:spcPts val="0"/>
              </a:spcBef>
              <a:spcAft>
                <a:spcPts val="0"/>
              </a:spcAft>
              <a:buSzPts val="1800"/>
              <a:buChar char="●"/>
            </a:pPr>
            <a:r>
              <a:rPr lang="en"/>
              <a:t>Are there any significant controversies?</a:t>
            </a:r>
            <a:endParaRPr/>
          </a:p>
          <a:p>
            <a:pPr marL="457200" lvl="0" indent="-342900" algn="l" rtl="0">
              <a:spcBef>
                <a:spcPts val="0"/>
              </a:spcBef>
              <a:spcAft>
                <a:spcPts val="0"/>
              </a:spcAft>
              <a:buSzPts val="1800"/>
              <a:buChar char="●"/>
            </a:pPr>
            <a:r>
              <a:rPr lang="en"/>
              <a:t>Are there any inconsistencies in the findings related to this area? </a:t>
            </a:r>
            <a:endParaRPr/>
          </a:p>
          <a:p>
            <a:pPr marL="457200" lvl="0" indent="-342900" algn="l" rtl="0">
              <a:spcBef>
                <a:spcPts val="0"/>
              </a:spcBef>
              <a:spcAft>
                <a:spcPts val="0"/>
              </a:spcAft>
              <a:buSzPts val="1800"/>
              <a:buChar char="●"/>
            </a:pPr>
            <a:r>
              <a:rPr lang="en"/>
              <a:t>Are there any unanswered research questions?</a:t>
            </a:r>
            <a:endParaRPr/>
          </a:p>
        </p:txBody>
      </p:sp>
      <p:sp>
        <p:nvSpPr>
          <p:cNvPr id="123" name="Google Shape;123;p19"/>
          <p:cNvSpPr txBox="1"/>
          <p:nvPr/>
        </p:nvSpPr>
        <p:spPr>
          <a:xfrm>
            <a:off x="2605450" y="4444225"/>
            <a:ext cx="6382800" cy="41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700" b="1"/>
              <a:t>Source</a:t>
            </a:r>
            <a:r>
              <a:rPr lang="en" sz="700"/>
              <a:t>: Bryman, A., &amp; Bell, E. (2016). Social research methods (4th Canadian Edition). Don Mills, Ontario: Oxford University Press.</a:t>
            </a:r>
            <a:endParaRPr sz="700"/>
          </a:p>
          <a:p>
            <a:pPr marL="0" lvl="0" indent="0" algn="l" rtl="0">
              <a:spcBef>
                <a:spcPts val="0"/>
              </a:spcBef>
              <a:spcAft>
                <a:spcPts val="0"/>
              </a:spcAft>
              <a:buClr>
                <a:schemeClr val="dk2"/>
              </a:buClr>
              <a:buSzPts val="1100"/>
              <a:buFont typeface="Arial"/>
              <a:buNone/>
            </a:pPr>
            <a:endParaRPr sz="800"/>
          </a:p>
          <a:p>
            <a:pPr marL="0" lvl="0" indent="0" algn="l" rtl="0">
              <a:spcBef>
                <a:spcPts val="0"/>
              </a:spcBef>
              <a:spcAft>
                <a:spcPts val="0"/>
              </a:spcAft>
              <a:buNone/>
            </a:pPr>
            <a:endParaRPr sz="1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311700" y="408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literature review...</a:t>
            </a:r>
            <a:endParaRPr/>
          </a:p>
        </p:txBody>
      </p:sp>
      <p:sp>
        <p:nvSpPr>
          <p:cNvPr id="129" name="Google Shape;129;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Educates the reader/writer on what is known about a topic</a:t>
            </a:r>
            <a:endParaRPr/>
          </a:p>
          <a:p>
            <a:pPr marL="457200" lvl="0" indent="-342900" algn="l" rtl="0">
              <a:spcBef>
                <a:spcPts val="0"/>
              </a:spcBef>
              <a:spcAft>
                <a:spcPts val="0"/>
              </a:spcAft>
              <a:buSzPts val="1800"/>
              <a:buChar char="●"/>
            </a:pPr>
            <a:r>
              <a:rPr lang="en"/>
              <a:t>Strengthens the writing by knowing what has been established as knowledge and what is not yet known</a:t>
            </a:r>
            <a:endParaRPr/>
          </a:p>
          <a:p>
            <a:pPr marL="457200" lvl="0" indent="-342900" algn="l" rtl="0">
              <a:spcBef>
                <a:spcPts val="0"/>
              </a:spcBef>
              <a:spcAft>
                <a:spcPts val="0"/>
              </a:spcAft>
              <a:buSzPts val="1800"/>
              <a:buChar char="●"/>
            </a:pPr>
            <a:r>
              <a:rPr lang="en"/>
              <a:t>Helps to establish the author’s credibility through demonstrating a command of what has already been written</a:t>
            </a:r>
            <a:endParaRPr/>
          </a:p>
          <a:p>
            <a:pPr marL="457200" lvl="0" indent="-342900" algn="l" rtl="0">
              <a:spcBef>
                <a:spcPts val="0"/>
              </a:spcBef>
              <a:spcAft>
                <a:spcPts val="0"/>
              </a:spcAft>
              <a:buSzPts val="1800"/>
              <a:buChar char="●"/>
            </a:pPr>
            <a:r>
              <a:rPr lang="en"/>
              <a:t>Assists in making the argument for the need to explore a research question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Three kinds of narrative literature reviews </a:t>
            </a:r>
            <a:endParaRPr/>
          </a:p>
        </p:txBody>
      </p:sp>
      <p:sp>
        <p:nvSpPr>
          <p:cNvPr id="135" name="Google Shape;135;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AutoNum type="arabicPeriod"/>
            </a:pPr>
            <a:r>
              <a:rPr lang="en"/>
              <a:t>Integrative - summarizing past research based on overall conclusions</a:t>
            </a:r>
            <a:endParaRPr/>
          </a:p>
          <a:p>
            <a:pPr marL="457200" lvl="0" indent="-342900" algn="l" rtl="0">
              <a:lnSpc>
                <a:spcPct val="150000"/>
              </a:lnSpc>
              <a:spcBef>
                <a:spcPts val="0"/>
              </a:spcBef>
              <a:spcAft>
                <a:spcPts val="0"/>
              </a:spcAft>
              <a:buSzPts val="1800"/>
              <a:buAutoNum type="arabicPeriod"/>
            </a:pPr>
            <a:r>
              <a:rPr lang="en"/>
              <a:t>Theoretical - identifying and critiquing various theories used to explain a phenomenon</a:t>
            </a:r>
            <a:endParaRPr/>
          </a:p>
          <a:p>
            <a:pPr marL="457200" lvl="0" indent="-342900" algn="l" rtl="0">
              <a:lnSpc>
                <a:spcPct val="150000"/>
              </a:lnSpc>
              <a:spcBef>
                <a:spcPts val="0"/>
              </a:spcBef>
              <a:spcAft>
                <a:spcPts val="0"/>
              </a:spcAft>
              <a:buSzPts val="1800"/>
              <a:buAutoNum type="arabicPeriod"/>
            </a:pPr>
            <a:r>
              <a:rPr lang="en"/>
              <a:t>Methodological - highlighting different methodological approaches used in past research and the contributions of each type</a:t>
            </a:r>
            <a:endParaRPr/>
          </a:p>
        </p:txBody>
      </p:sp>
      <p:sp>
        <p:nvSpPr>
          <p:cNvPr id="136" name="Google Shape;136;p21"/>
          <p:cNvSpPr txBox="1"/>
          <p:nvPr/>
        </p:nvSpPr>
        <p:spPr>
          <a:xfrm>
            <a:off x="3671825" y="4568450"/>
            <a:ext cx="5372400" cy="47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Source:  Andrew S. Denney &amp; Richard Tewksbury (2013) How to Write a Literature Review, </a:t>
            </a:r>
            <a:r>
              <a:rPr lang="en" sz="800" i="1"/>
              <a:t>Journal of Criminal Justice Education</a:t>
            </a:r>
            <a:r>
              <a:rPr lang="en" sz="800"/>
              <a:t>, 24:2, 218-234, DOI: 10.1080/10511253.2012.730617</a:t>
            </a:r>
            <a:endParaRPr sz="800"/>
          </a:p>
          <a:p>
            <a:pPr marL="0" lvl="0" indent="0" algn="l" rtl="0">
              <a:spcBef>
                <a:spcPts val="0"/>
              </a:spcBef>
              <a:spcAft>
                <a:spcPts val="0"/>
              </a:spcAft>
              <a:buNone/>
            </a:pPr>
            <a:endParaRPr sz="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 research questions</a:t>
            </a:r>
            <a:endParaRPr/>
          </a:p>
        </p:txBody>
      </p:sp>
      <p:sp>
        <p:nvSpPr>
          <p:cNvPr id="142" name="Google Shape;142;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0" algn="l" rtl="0">
              <a:lnSpc>
                <a:spcPct val="100000"/>
              </a:lnSpc>
              <a:spcBef>
                <a:spcPts val="0"/>
              </a:spcBef>
              <a:spcAft>
                <a:spcPts val="0"/>
              </a:spcAft>
              <a:buNone/>
            </a:pPr>
            <a:endParaRPr sz="1400" b="1">
              <a:solidFill>
                <a:schemeClr val="dk1"/>
              </a:solidFill>
            </a:endParaRPr>
          </a:p>
          <a:p>
            <a:pPr marL="457200" lvl="0" indent="0" algn="l" rtl="0">
              <a:lnSpc>
                <a:spcPct val="100000"/>
              </a:lnSpc>
              <a:spcBef>
                <a:spcPts val="0"/>
              </a:spcBef>
              <a:spcAft>
                <a:spcPts val="0"/>
              </a:spcAft>
              <a:buNone/>
            </a:pPr>
            <a:r>
              <a:rPr lang="en" sz="1500" b="1">
                <a:solidFill>
                  <a:schemeClr val="dk1"/>
                </a:solidFill>
              </a:rPr>
              <a:t>General topic: </a:t>
            </a:r>
            <a:r>
              <a:rPr lang="en" sz="1500">
                <a:solidFill>
                  <a:schemeClr val="dk1"/>
                </a:solidFill>
              </a:rPr>
              <a:t>over-representation of Black children in the child welfare system</a:t>
            </a:r>
            <a:endParaRPr sz="1500">
              <a:solidFill>
                <a:schemeClr val="dk1"/>
              </a:solidFill>
            </a:endParaRPr>
          </a:p>
          <a:p>
            <a:pPr marL="457200" lvl="0" indent="0" algn="l" rtl="0">
              <a:lnSpc>
                <a:spcPct val="100000"/>
              </a:lnSpc>
              <a:spcBef>
                <a:spcPts val="0"/>
              </a:spcBef>
              <a:spcAft>
                <a:spcPts val="0"/>
              </a:spcAft>
              <a:buNone/>
            </a:pPr>
            <a:endParaRPr sz="1300" b="1">
              <a:solidFill>
                <a:schemeClr val="dk1"/>
              </a:solidFill>
            </a:endParaRPr>
          </a:p>
          <a:p>
            <a:pPr marL="457200" lvl="0" indent="0" algn="l" rtl="0">
              <a:lnSpc>
                <a:spcPct val="100000"/>
              </a:lnSpc>
              <a:spcBef>
                <a:spcPts val="0"/>
              </a:spcBef>
              <a:spcAft>
                <a:spcPts val="0"/>
              </a:spcAft>
              <a:buNone/>
            </a:pPr>
            <a:endParaRPr sz="1400" b="1">
              <a:solidFill>
                <a:schemeClr val="dk1"/>
              </a:solidFill>
            </a:endParaRPr>
          </a:p>
          <a:p>
            <a:pPr marL="457200" lvl="0" indent="-317500" algn="l" rtl="0">
              <a:lnSpc>
                <a:spcPct val="100000"/>
              </a:lnSpc>
              <a:spcBef>
                <a:spcPts val="0"/>
              </a:spcBef>
              <a:spcAft>
                <a:spcPts val="0"/>
              </a:spcAft>
              <a:buClr>
                <a:schemeClr val="dk1"/>
              </a:buClr>
              <a:buSzPts val="1400"/>
              <a:buAutoNum type="arabicPeriod"/>
            </a:pPr>
            <a:r>
              <a:rPr lang="en" sz="1400" b="1">
                <a:solidFill>
                  <a:schemeClr val="dk1"/>
                </a:solidFill>
              </a:rPr>
              <a:t>Integrative:</a:t>
            </a:r>
            <a:endParaRPr sz="1400" b="1">
              <a:solidFill>
                <a:schemeClr val="dk1"/>
              </a:solidFill>
            </a:endParaRPr>
          </a:p>
          <a:p>
            <a:pPr marL="914400" lvl="1" indent="-317500" algn="l" rtl="0">
              <a:lnSpc>
                <a:spcPct val="100000"/>
              </a:lnSpc>
              <a:spcBef>
                <a:spcPts val="0"/>
              </a:spcBef>
              <a:spcAft>
                <a:spcPts val="0"/>
              </a:spcAft>
              <a:buClr>
                <a:schemeClr val="dk1"/>
              </a:buClr>
              <a:buSzPts val="1400"/>
              <a:buAutoNum type="alphaLcPeriod"/>
            </a:pPr>
            <a:r>
              <a:rPr lang="en">
                <a:solidFill>
                  <a:schemeClr val="dk1"/>
                </a:solidFill>
              </a:rPr>
              <a:t>Why are Black children over-represented in the child welfare system?</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400">
              <a:solidFill>
                <a:schemeClr val="dk1"/>
              </a:solidFill>
            </a:endParaRPr>
          </a:p>
          <a:p>
            <a:pPr marL="457200" lvl="0" indent="-317500" algn="l" rtl="0">
              <a:lnSpc>
                <a:spcPct val="100000"/>
              </a:lnSpc>
              <a:spcBef>
                <a:spcPts val="0"/>
              </a:spcBef>
              <a:spcAft>
                <a:spcPts val="0"/>
              </a:spcAft>
              <a:buClr>
                <a:schemeClr val="dk1"/>
              </a:buClr>
              <a:buSzPts val="1400"/>
              <a:buAutoNum type="arabicPeriod"/>
            </a:pPr>
            <a:r>
              <a:rPr lang="en" sz="1400" b="1">
                <a:solidFill>
                  <a:schemeClr val="dk1"/>
                </a:solidFill>
              </a:rPr>
              <a:t>Theoretical: </a:t>
            </a:r>
            <a:endParaRPr sz="1400" b="1">
              <a:solidFill>
                <a:schemeClr val="dk1"/>
              </a:solidFill>
            </a:endParaRPr>
          </a:p>
          <a:p>
            <a:pPr marL="914400" lvl="1" indent="-317500" algn="l" rtl="0">
              <a:lnSpc>
                <a:spcPct val="100000"/>
              </a:lnSpc>
              <a:spcBef>
                <a:spcPts val="0"/>
              </a:spcBef>
              <a:spcAft>
                <a:spcPts val="0"/>
              </a:spcAft>
              <a:buClr>
                <a:schemeClr val="dk1"/>
              </a:buClr>
              <a:buSzPts val="1400"/>
              <a:buAutoNum type="alphaLcPeriod"/>
            </a:pPr>
            <a:r>
              <a:rPr lang="en">
                <a:solidFill>
                  <a:schemeClr val="dk1"/>
                </a:solidFill>
              </a:rPr>
              <a:t>How does critical race theory help to explore overrepresentation of Black children in the child welfare system?</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400">
              <a:solidFill>
                <a:schemeClr val="dk1"/>
              </a:solidFill>
            </a:endParaRPr>
          </a:p>
          <a:p>
            <a:pPr marL="457200" lvl="0" indent="-317500" algn="l" rtl="0">
              <a:lnSpc>
                <a:spcPct val="100000"/>
              </a:lnSpc>
              <a:spcBef>
                <a:spcPts val="0"/>
              </a:spcBef>
              <a:spcAft>
                <a:spcPts val="0"/>
              </a:spcAft>
              <a:buClr>
                <a:schemeClr val="dk1"/>
              </a:buClr>
              <a:buSzPts val="1400"/>
              <a:buAutoNum type="arabicPeriod"/>
            </a:pPr>
            <a:r>
              <a:rPr lang="en" sz="1400" b="1">
                <a:solidFill>
                  <a:schemeClr val="dk1"/>
                </a:solidFill>
              </a:rPr>
              <a:t>Methodological:</a:t>
            </a:r>
            <a:endParaRPr sz="1400" b="1">
              <a:solidFill>
                <a:schemeClr val="dk1"/>
              </a:solidFill>
            </a:endParaRPr>
          </a:p>
          <a:p>
            <a:pPr marL="914400" lvl="1" indent="-317500" algn="l" rtl="0">
              <a:lnSpc>
                <a:spcPct val="100000"/>
              </a:lnSpc>
              <a:spcBef>
                <a:spcPts val="0"/>
              </a:spcBef>
              <a:spcAft>
                <a:spcPts val="0"/>
              </a:spcAft>
              <a:buClr>
                <a:schemeClr val="dk1"/>
              </a:buClr>
              <a:buSzPts val="1400"/>
              <a:buAutoNum type="alphaLcPeriod"/>
            </a:pPr>
            <a:r>
              <a:rPr lang="en">
                <a:solidFill>
                  <a:schemeClr val="dk1"/>
                </a:solidFill>
              </a:rPr>
              <a:t>How has participatory research been conducted to explore overrepresentation of Black children in the child welfare system?</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2037</Words>
  <Application>Microsoft Office PowerPoint</Application>
  <PresentationFormat>On-screen Show (16:9)</PresentationFormat>
  <Paragraphs>235</Paragraphs>
  <Slides>41</Slides>
  <Notes>41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Arial</vt:lpstr>
      <vt:lpstr>Calibri</vt:lpstr>
      <vt:lpstr>Rockwell</vt:lpstr>
      <vt:lpstr>Lato</vt:lpstr>
      <vt:lpstr>Simple Light</vt:lpstr>
      <vt:lpstr>The Literature Review</vt:lpstr>
      <vt:lpstr>Agenda</vt:lpstr>
      <vt:lpstr>PowerPoint Presentation</vt:lpstr>
      <vt:lpstr>The SALSA Framework</vt:lpstr>
      <vt:lpstr>Why do we do literature reviews? </vt:lpstr>
      <vt:lpstr>The narrative literature review</vt:lpstr>
      <vt:lpstr>A literature review...</vt:lpstr>
      <vt:lpstr>Three kinds of narrative literature reviews </vt:lpstr>
      <vt:lpstr>Example research questions</vt:lpstr>
      <vt:lpstr>A literature review ...</vt:lpstr>
      <vt:lpstr>Let’s look at an example</vt:lpstr>
      <vt:lpstr>Search</vt:lpstr>
      <vt:lpstr>Create an outline</vt:lpstr>
      <vt:lpstr>Types of sources to use</vt:lpstr>
      <vt:lpstr>Example research question</vt:lpstr>
      <vt:lpstr>Choosing your keywords</vt:lpstr>
      <vt:lpstr>Brainstorm concepts and synonyms</vt:lpstr>
      <vt:lpstr> First pass:  Black Child welfare Representation Canada   </vt:lpstr>
      <vt:lpstr>Refine your search strategy</vt:lpstr>
      <vt:lpstr>Sources of information</vt:lpstr>
      <vt:lpstr>Scan the results for relevance:</vt:lpstr>
      <vt:lpstr>Appraisal</vt:lpstr>
      <vt:lpstr>Inclusion criteria</vt:lpstr>
      <vt:lpstr>Exclusion criteria</vt:lpstr>
      <vt:lpstr>Synthesis</vt:lpstr>
      <vt:lpstr>Getting to your short list</vt:lpstr>
      <vt:lpstr>The snowball method</vt:lpstr>
      <vt:lpstr>Two ways</vt:lpstr>
      <vt:lpstr>Once you have the short list:</vt:lpstr>
      <vt:lpstr>Analysis</vt:lpstr>
      <vt:lpstr>PowerPoint Presentation</vt:lpstr>
      <vt:lpstr>Useful tools</vt:lpstr>
      <vt:lpstr>Recommended reading on literature reviews</vt:lpstr>
      <vt:lpstr>The Systematic Review</vt:lpstr>
      <vt:lpstr>PowerPoint Presentation</vt:lpstr>
      <vt:lpstr>What is a systematic review? </vt:lpstr>
      <vt:lpstr>Who is involved?</vt:lpstr>
      <vt:lpstr>PowerPoint Presentation</vt:lpstr>
      <vt:lpstr>Tools</vt:lpstr>
      <vt:lpstr>In class exercise</vt:lpstr>
      <vt:lpstr>Find a systematic and/or literature review on a topic of interest in your subject area using Search Everything Advanced Search.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Literature Review</dc:title>
  <dc:creator>User 1</dc:creator>
  <cp:lastModifiedBy>User 1</cp:lastModifiedBy>
  <cp:revision>1</cp:revision>
  <dcterms:modified xsi:type="dcterms:W3CDTF">2021-05-28T04:13:07Z</dcterms:modified>
</cp:coreProperties>
</file>